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62" r:id="rId9"/>
    <p:sldId id="292" r:id="rId10"/>
    <p:sldId id="293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8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77777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77777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77777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77777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77777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77777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77777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77777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77777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D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777777"/>
        </a:fontRef>
        <a:srgbClr val="777777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2CC"/>
          </a:solidFill>
        </a:fill>
      </a:tcStyle>
    </a:wholeTbl>
    <a:band2H>
      <a:tcTxStyle/>
      <a:tcStyle>
        <a:tcBdr/>
        <a:fill>
          <a:solidFill>
            <a:srgbClr val="EBF1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777777"/>
        </a:fontRef>
        <a:srgbClr val="777777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777777"/>
        </a:fontRef>
        <a:srgbClr val="777777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777777"/>
        </a:fontRef>
        <a:srgbClr val="777777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777777"/>
        </a:fontRef>
        <a:srgbClr val="777777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777777"/>
              </a:solidFill>
              <a:prstDash val="solid"/>
              <a:round/>
            </a:ln>
          </a:top>
          <a:bottom>
            <a:ln w="50800" cap="flat">
              <a:solidFill>
                <a:srgbClr val="777777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777777"/>
              </a:solidFill>
              <a:prstDash val="solid"/>
              <a:round/>
            </a:ln>
          </a:top>
          <a:bottom>
            <a:ln w="50800" cap="flat">
              <a:solidFill>
                <a:srgbClr val="777777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777777"/>
        </a:fontRef>
        <a:srgbClr val="777777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7777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77777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77777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777777"/>
        </a:fontRef>
        <a:srgbClr val="777777"/>
      </a:tcTxStyle>
      <a:tcStyle>
        <a:tcBdr>
          <a:left>
            <a:ln w="25400" cap="flat">
              <a:solidFill>
                <a:srgbClr val="777777"/>
              </a:solidFill>
              <a:prstDash val="solid"/>
              <a:round/>
            </a:ln>
          </a:left>
          <a:right>
            <a:ln w="25400" cap="flat">
              <a:solidFill>
                <a:srgbClr val="777777"/>
              </a:solidFill>
              <a:prstDash val="solid"/>
              <a:round/>
            </a:ln>
          </a:right>
          <a:top>
            <a:ln w="25400" cap="flat">
              <a:solidFill>
                <a:srgbClr val="777777"/>
              </a:solidFill>
              <a:prstDash val="solid"/>
              <a:round/>
            </a:ln>
          </a:top>
          <a:bottom>
            <a:ln w="25400" cap="flat">
              <a:solidFill>
                <a:srgbClr val="777777"/>
              </a:solidFill>
              <a:prstDash val="solid"/>
              <a:round/>
            </a:ln>
          </a:bottom>
          <a:insideH>
            <a:ln w="25400" cap="flat">
              <a:solidFill>
                <a:srgbClr val="777777"/>
              </a:solidFill>
              <a:prstDash val="solid"/>
              <a:round/>
            </a:ln>
          </a:insideH>
          <a:insideV>
            <a:ln w="25400" cap="flat">
              <a:solidFill>
                <a:srgbClr val="777777"/>
              </a:solidFill>
              <a:prstDash val="solid"/>
              <a:round/>
            </a:ln>
          </a:insideV>
        </a:tcBdr>
        <a:fill>
          <a:solidFill>
            <a:srgbClr val="777777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777777"/>
        </a:fontRef>
        <a:srgbClr val="777777"/>
      </a:tcTxStyle>
      <a:tcStyle>
        <a:tcBdr>
          <a:left>
            <a:ln w="25400" cap="flat">
              <a:solidFill>
                <a:srgbClr val="777777"/>
              </a:solidFill>
              <a:prstDash val="solid"/>
              <a:round/>
            </a:ln>
          </a:left>
          <a:right>
            <a:ln w="25400" cap="flat">
              <a:solidFill>
                <a:srgbClr val="777777"/>
              </a:solidFill>
              <a:prstDash val="solid"/>
              <a:round/>
            </a:ln>
          </a:right>
          <a:top>
            <a:ln w="25400" cap="flat">
              <a:solidFill>
                <a:srgbClr val="777777"/>
              </a:solidFill>
              <a:prstDash val="solid"/>
              <a:round/>
            </a:ln>
          </a:top>
          <a:bottom>
            <a:ln w="25400" cap="flat">
              <a:solidFill>
                <a:srgbClr val="777777"/>
              </a:solidFill>
              <a:prstDash val="solid"/>
              <a:round/>
            </a:ln>
          </a:bottom>
          <a:insideH>
            <a:ln w="25400" cap="flat">
              <a:solidFill>
                <a:srgbClr val="777777"/>
              </a:solidFill>
              <a:prstDash val="solid"/>
              <a:round/>
            </a:ln>
          </a:insideH>
          <a:insideV>
            <a:ln w="25400" cap="flat">
              <a:solidFill>
                <a:srgbClr val="777777"/>
              </a:solidFill>
              <a:prstDash val="solid"/>
              <a:round/>
            </a:ln>
          </a:insideV>
        </a:tcBdr>
        <a:fill>
          <a:solidFill>
            <a:srgbClr val="777777">
              <a:alpha val="20000"/>
            </a:srgbClr>
          </a:solidFill>
        </a:fill>
      </a:tcStyle>
    </a:firstCol>
    <a:lastRow>
      <a:tcTxStyle b="on" i="off">
        <a:fontRef idx="minor">
          <a:srgbClr val="777777"/>
        </a:fontRef>
        <a:srgbClr val="777777"/>
      </a:tcTxStyle>
      <a:tcStyle>
        <a:tcBdr>
          <a:left>
            <a:ln w="25400" cap="flat">
              <a:solidFill>
                <a:srgbClr val="777777"/>
              </a:solidFill>
              <a:prstDash val="solid"/>
              <a:round/>
            </a:ln>
          </a:left>
          <a:right>
            <a:ln w="25400" cap="flat">
              <a:solidFill>
                <a:srgbClr val="777777"/>
              </a:solidFill>
              <a:prstDash val="solid"/>
              <a:round/>
            </a:ln>
          </a:right>
          <a:top>
            <a:ln w="101600" cap="flat">
              <a:solidFill>
                <a:srgbClr val="777777"/>
              </a:solidFill>
              <a:prstDash val="solid"/>
              <a:round/>
            </a:ln>
          </a:top>
          <a:bottom>
            <a:ln w="25400" cap="flat">
              <a:solidFill>
                <a:srgbClr val="777777"/>
              </a:solidFill>
              <a:prstDash val="solid"/>
              <a:round/>
            </a:ln>
          </a:bottom>
          <a:insideH>
            <a:ln w="25400" cap="flat">
              <a:solidFill>
                <a:srgbClr val="777777"/>
              </a:solidFill>
              <a:prstDash val="solid"/>
              <a:round/>
            </a:ln>
          </a:insideH>
          <a:insideV>
            <a:ln w="25400" cap="flat">
              <a:solidFill>
                <a:srgbClr val="77777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777777"/>
        </a:fontRef>
        <a:srgbClr val="777777"/>
      </a:tcTxStyle>
      <a:tcStyle>
        <a:tcBdr>
          <a:left>
            <a:ln w="25400" cap="flat">
              <a:solidFill>
                <a:srgbClr val="777777"/>
              </a:solidFill>
              <a:prstDash val="solid"/>
              <a:round/>
            </a:ln>
          </a:left>
          <a:right>
            <a:ln w="25400" cap="flat">
              <a:solidFill>
                <a:srgbClr val="777777"/>
              </a:solidFill>
              <a:prstDash val="solid"/>
              <a:round/>
            </a:ln>
          </a:right>
          <a:top>
            <a:ln w="25400" cap="flat">
              <a:solidFill>
                <a:srgbClr val="777777"/>
              </a:solidFill>
              <a:prstDash val="solid"/>
              <a:round/>
            </a:ln>
          </a:top>
          <a:bottom>
            <a:ln w="50800" cap="flat">
              <a:solidFill>
                <a:srgbClr val="777777"/>
              </a:solidFill>
              <a:prstDash val="solid"/>
              <a:round/>
            </a:ln>
          </a:bottom>
          <a:insideH>
            <a:ln w="25400" cap="flat">
              <a:solidFill>
                <a:srgbClr val="777777"/>
              </a:solidFill>
              <a:prstDash val="solid"/>
              <a:round/>
            </a:ln>
          </a:insideH>
          <a:insideV>
            <a:ln w="25400" cap="flat">
              <a:solidFill>
                <a:srgbClr val="77777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122256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3600">
        <a:latin typeface="+mj-lt"/>
        <a:ea typeface="+mj-ea"/>
        <a:cs typeface="+mj-cs"/>
        <a:sym typeface="Helvetica Neue"/>
      </a:defRPr>
    </a:lvl1pPr>
    <a:lvl2pPr indent="228600" defTabSz="1828800" latinLnBrk="0">
      <a:defRPr sz="3600">
        <a:latin typeface="+mj-lt"/>
        <a:ea typeface="+mj-ea"/>
        <a:cs typeface="+mj-cs"/>
        <a:sym typeface="Helvetica Neue"/>
      </a:defRPr>
    </a:lvl2pPr>
    <a:lvl3pPr indent="457200" defTabSz="1828800" latinLnBrk="0">
      <a:defRPr sz="3600">
        <a:latin typeface="+mj-lt"/>
        <a:ea typeface="+mj-ea"/>
        <a:cs typeface="+mj-cs"/>
        <a:sym typeface="Helvetica Neue"/>
      </a:defRPr>
    </a:lvl3pPr>
    <a:lvl4pPr indent="685800" defTabSz="1828800" latinLnBrk="0">
      <a:defRPr sz="3600">
        <a:latin typeface="+mj-lt"/>
        <a:ea typeface="+mj-ea"/>
        <a:cs typeface="+mj-cs"/>
        <a:sym typeface="Helvetica Neue"/>
      </a:defRPr>
    </a:lvl4pPr>
    <a:lvl5pPr indent="914400" defTabSz="1828800" latinLnBrk="0">
      <a:defRPr sz="3600">
        <a:latin typeface="+mj-lt"/>
        <a:ea typeface="+mj-ea"/>
        <a:cs typeface="+mj-cs"/>
        <a:sym typeface="Helvetica Neue"/>
      </a:defRPr>
    </a:lvl5pPr>
    <a:lvl6pPr indent="1143000" defTabSz="1828800" latinLnBrk="0">
      <a:defRPr sz="3600">
        <a:latin typeface="+mj-lt"/>
        <a:ea typeface="+mj-ea"/>
        <a:cs typeface="+mj-cs"/>
        <a:sym typeface="Helvetica Neue"/>
      </a:defRPr>
    </a:lvl6pPr>
    <a:lvl7pPr indent="1371600" defTabSz="1828800" latinLnBrk="0">
      <a:defRPr sz="3600">
        <a:latin typeface="+mj-lt"/>
        <a:ea typeface="+mj-ea"/>
        <a:cs typeface="+mj-cs"/>
        <a:sym typeface="Helvetica Neue"/>
      </a:defRPr>
    </a:lvl7pPr>
    <a:lvl8pPr indent="1600200" defTabSz="1828800" latinLnBrk="0">
      <a:defRPr sz="3600">
        <a:latin typeface="+mj-lt"/>
        <a:ea typeface="+mj-ea"/>
        <a:cs typeface="+mj-cs"/>
        <a:sym typeface="Helvetica Neue"/>
      </a:defRPr>
    </a:lvl8pPr>
    <a:lvl9pPr indent="1828800" defTabSz="1828800" latinLnBrk="0">
      <a:defRPr sz="36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95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867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887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24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37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0"/>
          <p:cNvGrpSpPr/>
          <p:nvPr/>
        </p:nvGrpSpPr>
        <p:grpSpPr>
          <a:xfrm>
            <a:off x="-6" y="5384794"/>
            <a:ext cx="12344410" cy="2184410"/>
            <a:chOff x="-1" y="-2"/>
            <a:chExt cx="12344408" cy="2184409"/>
          </a:xfrm>
        </p:grpSpPr>
        <p:sp>
          <p:nvSpPr>
            <p:cNvPr id="36" name="Shape 36"/>
            <p:cNvSpPr/>
            <p:nvPr/>
          </p:nvSpPr>
          <p:spPr>
            <a:xfrm>
              <a:off x="-2" y="-3"/>
              <a:ext cx="8464554" cy="62230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6" tIns="91436" rIns="91436" bIns="91436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499359" y="344122"/>
              <a:ext cx="1893449" cy="1792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rgbClr val="DDDDDD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91436" tIns="91436" rIns="91436" bIns="91436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flipH="1">
              <a:off x="10286999" y="1838327"/>
              <a:ext cx="342909" cy="34608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6" tIns="91436" rIns="91436" bIns="91436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10629169" y="2011453"/>
              <a:ext cx="1715239" cy="39637"/>
            </a:xfrm>
            <a:prstGeom prst="line">
              <a:avLst/>
            </a:prstGeom>
            <a:noFill/>
            <a:ln w="3175" cap="flat">
              <a:solidFill>
                <a:srgbClr val="DDDDD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7" tIns="91437" rIns="91437" bIns="91437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1" name="Shape 41"/>
          <p:cNvSpPr/>
          <p:nvPr/>
        </p:nvSpPr>
        <p:spPr>
          <a:xfrm>
            <a:off x="568324" y="4218581"/>
            <a:ext cx="6464302" cy="9132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10000"/>
              </a:lnSpc>
              <a:defRPr sz="6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CHAPTER</a:t>
            </a:r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4"/>
          <p:cNvGrpSpPr/>
          <p:nvPr/>
        </p:nvGrpSpPr>
        <p:grpSpPr>
          <a:xfrm>
            <a:off x="5968993" y="1558920"/>
            <a:ext cx="12446007" cy="8683636"/>
            <a:chOff x="-4" y="-1"/>
            <a:chExt cx="12446006" cy="8683634"/>
          </a:xfrm>
        </p:grpSpPr>
        <p:grpSp>
          <p:nvGrpSpPr>
            <p:cNvPr id="71" name="Group 71"/>
            <p:cNvGrpSpPr/>
            <p:nvPr/>
          </p:nvGrpSpPr>
          <p:grpSpPr>
            <a:xfrm>
              <a:off x="-5" y="5158153"/>
              <a:ext cx="12446007" cy="3525481"/>
              <a:chOff x="-2" y="-1"/>
              <a:chExt cx="12446006" cy="3525480"/>
            </a:xfrm>
          </p:grpSpPr>
          <p:sp>
            <p:nvSpPr>
              <p:cNvPr id="69" name="Shape 69"/>
              <p:cNvSpPr/>
              <p:nvPr/>
            </p:nvSpPr>
            <p:spPr>
              <a:xfrm>
                <a:off x="-3" y="-2"/>
                <a:ext cx="12446007" cy="1"/>
              </a:xfrm>
              <a:prstGeom prst="line">
                <a:avLst/>
              </a:prstGeom>
              <a:noFill/>
              <a:ln w="1397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91437" tIns="91437" rIns="91437" bIns="91437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-3" y="3525478"/>
                <a:ext cx="12446007" cy="1"/>
              </a:xfrm>
              <a:prstGeom prst="line">
                <a:avLst/>
              </a:prstGeom>
              <a:noFill/>
              <a:ln w="317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91437" tIns="91437" rIns="91437" bIns="91437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72" name="Shape 72"/>
            <p:cNvSpPr/>
            <p:nvPr/>
          </p:nvSpPr>
          <p:spPr>
            <a:xfrm>
              <a:off x="4716606" y="1028084"/>
              <a:ext cx="7504185" cy="403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30" y="0"/>
                  </a:moveTo>
                  <a:lnTo>
                    <a:pt x="21600" y="21600"/>
                  </a:lnTo>
                  <a:lnTo>
                    <a:pt x="2283" y="21255"/>
                  </a:lnTo>
                  <a:lnTo>
                    <a:pt x="0" y="17234"/>
                  </a:lnTo>
                  <a:lnTo>
                    <a:pt x="1043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A9A9A9"/>
                </a:gs>
              </a:gsLst>
              <a:lin ang="14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6" tIns="91436" rIns="91436" bIns="91436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3778250" y="-2"/>
              <a:ext cx="4889501" cy="4889504"/>
            </a:xfrm>
            <a:prstGeom prst="ellipse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91436" tIns="91436" rIns="91436" bIns="91436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76400" y="406400"/>
            <a:ext cx="21031200" cy="19113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76400" y="2965450"/>
            <a:ext cx="21031200" cy="93884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2048578" y="12706989"/>
            <a:ext cx="659024" cy="741673"/>
          </a:xfrm>
          <a:prstGeom prst="rect">
            <a:avLst/>
          </a:prstGeom>
          <a:ln w="25400">
            <a:miter lim="400000"/>
          </a:ln>
        </p:spPr>
        <p:txBody>
          <a:bodyPr wrap="none" lIns="91436" tIns="91436" rIns="91436" bIns="91436" anchor="ctr">
            <a:spAutoFit/>
          </a:bodyPr>
          <a:lstStyle>
            <a:lvl1pPr algn="r">
              <a:defRPr>
                <a:solidFill>
                  <a:srgbClr val="A7A7A7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685800" marR="0" indent="-6858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chemeClr val="accent1"/>
        </a:buClr>
        <a:buSzPct val="100000"/>
        <a:buFont typeface="Wingdings"/>
        <a:buChar char="•"/>
        <a:tabLst/>
        <a:defRPr sz="48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1280160" marR="0" indent="-82296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chemeClr val="accent1"/>
        </a:buClr>
        <a:buSzPct val="100000"/>
        <a:buFont typeface="Wingdings"/>
        <a:buChar char="•"/>
        <a:tabLst/>
        <a:defRPr sz="48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1737360" marR="0" indent="-82296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chemeClr val="accent1"/>
        </a:buClr>
        <a:buSzPct val="100000"/>
        <a:buFont typeface="Wingdings"/>
        <a:buChar char="•"/>
        <a:tabLst/>
        <a:defRPr sz="48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2057400" marR="0" indent="-6858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chemeClr val="accent1"/>
        </a:buClr>
        <a:buSzPct val="100000"/>
        <a:buFont typeface="Wingdings"/>
        <a:buChar char="•"/>
        <a:tabLst/>
        <a:defRPr sz="48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2514600" marR="0" indent="-6858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chemeClr val="accent1"/>
        </a:buClr>
        <a:buSzPct val="100000"/>
        <a:buFont typeface="Wingdings"/>
        <a:buChar char="•"/>
        <a:tabLst/>
        <a:defRPr sz="48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2971800" marR="0" indent="-6858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chemeClr val="accent1"/>
        </a:buClr>
        <a:buSzPct val="100000"/>
        <a:buFont typeface="Wingdings"/>
        <a:buChar char="•"/>
        <a:tabLst/>
        <a:defRPr sz="48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429000" marR="0" indent="-6858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chemeClr val="accent1"/>
        </a:buClr>
        <a:buSzPct val="100000"/>
        <a:buFont typeface="Wingdings"/>
        <a:buChar char="•"/>
        <a:tabLst/>
        <a:defRPr sz="48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3886200" marR="0" indent="-6858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chemeClr val="accent1"/>
        </a:buClr>
        <a:buSzPct val="100000"/>
        <a:buFont typeface="Wingdings"/>
        <a:buChar char="•"/>
        <a:tabLst/>
        <a:defRPr sz="48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4343400" marR="0" indent="-6858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>
          <a:schemeClr val="accent1"/>
        </a:buClr>
        <a:buSzPct val="100000"/>
        <a:buFont typeface="Wingdings"/>
        <a:buChar char="•"/>
        <a:tabLst/>
        <a:defRPr sz="48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pt背景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8595970" y="6927848"/>
            <a:ext cx="6083306" cy="7131054"/>
          </a:xfrm>
          <a:prstGeom prst="line">
            <a:avLst/>
          </a:prstGeom>
          <a:ln w="3175">
            <a:solidFill>
              <a:srgbClr val="FFFFFF">
                <a:alpha val="33999"/>
              </a:srgbClr>
            </a:solidFill>
            <a:miter/>
          </a:ln>
        </p:spPr>
        <p:txBody>
          <a:bodyPr lIns="91437" tIns="91437" rIns="91437" bIns="91437"/>
          <a:lstStyle/>
          <a:p>
            <a:endParaRPr dirty="0"/>
          </a:p>
        </p:txBody>
      </p:sp>
      <p:sp>
        <p:nvSpPr>
          <p:cNvPr id="124" name="Shape 124"/>
          <p:cNvSpPr/>
          <p:nvPr/>
        </p:nvSpPr>
        <p:spPr>
          <a:xfrm>
            <a:off x="21040721" y="-381002"/>
            <a:ext cx="1771655" cy="2076454"/>
          </a:xfrm>
          <a:prstGeom prst="line">
            <a:avLst/>
          </a:prstGeom>
          <a:ln w="3175">
            <a:solidFill>
              <a:srgbClr val="FFFFFF">
                <a:alpha val="33999"/>
              </a:srgbClr>
            </a:solidFill>
            <a:miter/>
          </a:ln>
        </p:spPr>
        <p:txBody>
          <a:bodyPr lIns="91437" tIns="91437" rIns="91437" bIns="91437"/>
          <a:lstStyle/>
          <a:p>
            <a:endParaRPr dirty="0"/>
          </a:p>
        </p:txBody>
      </p:sp>
      <p:sp>
        <p:nvSpPr>
          <p:cNvPr id="125" name="Shape 125"/>
          <p:cNvSpPr/>
          <p:nvPr/>
        </p:nvSpPr>
        <p:spPr>
          <a:xfrm>
            <a:off x="4423790" y="1585784"/>
            <a:ext cx="15036481" cy="129265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>
              <a:defRPr sz="7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solidFill>
                  <a:srgbClr val="25DDBC"/>
                </a:solidFill>
              </a:rPr>
              <a:t>Report of science and technology</a:t>
            </a:r>
            <a:endParaRPr dirty="0">
              <a:solidFill>
                <a:srgbClr val="25DDBC"/>
              </a:solidFill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8545421" y="12197027"/>
            <a:ext cx="6211949" cy="9079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dirty="0">
                <a:solidFill>
                  <a:srgbClr val="25DDBC"/>
                </a:solidFill>
              </a:rPr>
              <a:t>神兔未来科技有限公司</a:t>
            </a:r>
            <a:endParaRPr dirty="0">
              <a:solidFill>
                <a:srgbClr val="25DDBC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3741560" y="4384107"/>
            <a:ext cx="15573486" cy="38779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>
            <a:lvl1pPr>
              <a:defRPr sz="1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sz="12000" b="1" dirty="0">
                <a:solidFill>
                  <a:srgbClr val="25DDBC"/>
                </a:solidFill>
              </a:rPr>
              <a:t>神兔未来科技有限公司</a:t>
            </a:r>
            <a:endParaRPr lang="en-US" altLang="zh-CN" sz="12000" b="1" dirty="0">
              <a:solidFill>
                <a:srgbClr val="25DDBC"/>
              </a:solidFill>
            </a:endParaRPr>
          </a:p>
          <a:p>
            <a:pPr algn="ctr"/>
            <a:r>
              <a:rPr lang="zh-CN" altLang="en-US" sz="12000" b="1" dirty="0">
                <a:solidFill>
                  <a:srgbClr val="25DDBC"/>
                </a:solidFill>
              </a:rPr>
              <a:t>简介</a:t>
            </a:r>
            <a:endParaRPr sz="12000" b="1" dirty="0">
              <a:solidFill>
                <a:srgbClr val="25DDBC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76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客户案例</a:t>
            </a:r>
            <a:endParaRPr dirty="0"/>
          </a:p>
        </p:txBody>
      </p:sp>
      <p:sp>
        <p:nvSpPr>
          <p:cNvPr id="173" name="Shape 227">
            <a:extLst>
              <a:ext uri="{FF2B5EF4-FFF2-40B4-BE49-F238E27FC236}">
                <a16:creationId xmlns:a16="http://schemas.microsoft.com/office/drawing/2014/main" id="{5CAB1578-A229-40EC-8A76-8160D50EF740}"/>
              </a:ext>
            </a:extLst>
          </p:cNvPr>
          <p:cNvSpPr/>
          <p:nvPr/>
        </p:nvSpPr>
        <p:spPr>
          <a:xfrm>
            <a:off x="1713701" y="2509457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Shape 228">
            <a:extLst>
              <a:ext uri="{FF2B5EF4-FFF2-40B4-BE49-F238E27FC236}">
                <a16:creationId xmlns:a16="http://schemas.microsoft.com/office/drawing/2014/main" id="{BD4B54FC-634C-4F10-817B-567E9D1E1800}"/>
              </a:ext>
            </a:extLst>
          </p:cNvPr>
          <p:cNvSpPr/>
          <p:nvPr/>
        </p:nvSpPr>
        <p:spPr>
          <a:xfrm>
            <a:off x="1713830" y="3226064"/>
            <a:ext cx="4447537" cy="29546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6000" dirty="0"/>
              <a:t>某军用单位军事数据仿真和控制</a:t>
            </a:r>
            <a:endParaRPr sz="6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810063-9696-4869-8076-F90DB93CB0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61901" y="1166720"/>
            <a:ext cx="5274310" cy="3232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365995-32A9-44A5-9BC3-875CC666ACF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49244" y="1257469"/>
            <a:ext cx="5695443" cy="31414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829078-D134-4E7C-9067-25C3A355A31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497271" y="4998953"/>
            <a:ext cx="5451729" cy="34471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1C67E6-94FA-412C-9B3E-1AF4149C7BD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249244" y="5108912"/>
            <a:ext cx="5451729" cy="32272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627982-F49C-49C4-A44B-60729068A12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744139" y="9599165"/>
            <a:ext cx="5274310" cy="28975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6A38A43-13A8-4901-B741-C0E029F02EB7}"/>
              </a:ext>
            </a:extLst>
          </p:cNvPr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6670377" y="9599165"/>
            <a:ext cx="5274310" cy="3037205"/>
          </a:xfrm>
          <a:prstGeom prst="rect">
            <a:avLst/>
          </a:prstGeom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11418C8-CB08-41AB-A55B-DB7A4C7E7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905" y="8294686"/>
            <a:ext cx="8947930" cy="46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67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行业介绍</a:t>
            </a:r>
            <a:endParaRPr dirty="0"/>
          </a:p>
        </p:txBody>
      </p:sp>
      <p:pic>
        <p:nvPicPr>
          <p:cNvPr id="168" name="图片 1">
            <a:extLst>
              <a:ext uri="{FF2B5EF4-FFF2-40B4-BE49-F238E27FC236}">
                <a16:creationId xmlns:a16="http://schemas.microsoft.com/office/drawing/2014/main" id="{7A3238F5-37DB-4AAB-BC96-AC93A2CE3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945" y="635469"/>
            <a:ext cx="12497410" cy="577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矩形 2">
            <a:extLst>
              <a:ext uri="{FF2B5EF4-FFF2-40B4-BE49-F238E27FC236}">
                <a16:creationId xmlns:a16="http://schemas.microsoft.com/office/drawing/2014/main" id="{BC2F25EB-1767-42E0-B2DB-6FC9B161748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" y="5502180"/>
            <a:ext cx="9060979" cy="18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B280B45D-9380-4F54-A380-60B8F868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86" y="7045428"/>
            <a:ext cx="12674967" cy="585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12415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行业介绍</a:t>
            </a:r>
          </a:p>
        </p:txBody>
      </p:sp>
      <p:sp>
        <p:nvSpPr>
          <p:cNvPr id="227" name="Shape 227"/>
          <p:cNvSpPr/>
          <p:nvPr/>
        </p:nvSpPr>
        <p:spPr>
          <a:xfrm>
            <a:off x="1721047" y="3947303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1648024" y="4613264"/>
            <a:ext cx="4447537" cy="273920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大数据</a:t>
            </a:r>
            <a:endParaRPr lang="en-US" altLang="zh-CN" dirty="0"/>
          </a:p>
          <a:p>
            <a:pPr algn="ctr"/>
            <a:r>
              <a:rPr lang="zh-CN" altLang="en-US" dirty="0"/>
              <a:t>与智能化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CBBFB7-63A0-4384-BA3C-51BACE29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07" y="1510023"/>
            <a:ext cx="15437962" cy="1100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82225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行业介绍</a:t>
            </a:r>
          </a:p>
        </p:txBody>
      </p:sp>
      <p:sp>
        <p:nvSpPr>
          <p:cNvPr id="227" name="Shape 227"/>
          <p:cNvSpPr/>
          <p:nvPr/>
        </p:nvSpPr>
        <p:spPr>
          <a:xfrm>
            <a:off x="226361" y="4351752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153338" y="5017713"/>
            <a:ext cx="4447537" cy="273920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大健康</a:t>
            </a:r>
            <a:endParaRPr lang="en-US" altLang="zh-CN" dirty="0"/>
          </a:p>
          <a:p>
            <a:pPr algn="ctr"/>
            <a:r>
              <a:rPr lang="zh-CN" altLang="en-US" dirty="0"/>
              <a:t>大数据</a:t>
            </a: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B82FED-165C-484B-AE08-B8BF29A4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03" y="1696035"/>
            <a:ext cx="18028857" cy="101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5450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行业介绍</a:t>
            </a:r>
          </a:p>
        </p:txBody>
      </p:sp>
      <p:sp>
        <p:nvSpPr>
          <p:cNvPr id="227" name="Shape 227"/>
          <p:cNvSpPr/>
          <p:nvPr/>
        </p:nvSpPr>
        <p:spPr>
          <a:xfrm>
            <a:off x="595640" y="4351752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22617" y="5017713"/>
            <a:ext cx="4447537" cy="273920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大健康</a:t>
            </a:r>
            <a:endParaRPr lang="en-US" altLang="zh-CN" dirty="0"/>
          </a:p>
          <a:p>
            <a:pPr algn="ctr"/>
            <a:r>
              <a:rPr lang="zh-CN" altLang="en-US" dirty="0"/>
              <a:t>大数据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B1B0A7-254E-4871-8FEA-B307E55B3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748" y="2028398"/>
            <a:ext cx="17187374" cy="965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5670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行业介绍</a:t>
            </a:r>
          </a:p>
        </p:txBody>
      </p:sp>
      <p:sp>
        <p:nvSpPr>
          <p:cNvPr id="227" name="Shape 227"/>
          <p:cNvSpPr/>
          <p:nvPr/>
        </p:nvSpPr>
        <p:spPr>
          <a:xfrm>
            <a:off x="595640" y="4351752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824242" y="4655208"/>
            <a:ext cx="3888437" cy="40164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分布式</a:t>
            </a:r>
            <a:endParaRPr lang="en-US" altLang="zh-CN" dirty="0"/>
          </a:p>
          <a:p>
            <a:pPr algn="ctr"/>
            <a:r>
              <a:rPr lang="zh-CN" altLang="en-US" dirty="0"/>
              <a:t>大数据</a:t>
            </a:r>
            <a:endParaRPr lang="en-US" altLang="zh-CN" dirty="0"/>
          </a:p>
          <a:p>
            <a:pPr algn="ctr"/>
            <a:r>
              <a:rPr lang="zh-CN" altLang="en-US" dirty="0"/>
              <a:t>研究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1784EF-BAE6-4CE1-95C9-17EFD30D5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29" y="1078432"/>
            <a:ext cx="5857881" cy="3667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2D199E-E5B6-4370-8AB2-2DC10FA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2262" y="1187560"/>
            <a:ext cx="7184889" cy="36670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11BCC6-BE89-4A13-84E9-1F8E3ADF8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08" y="7572307"/>
            <a:ext cx="8485565" cy="41069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E89309-ABB6-499B-A7F2-26C2368C8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610" y="5160740"/>
            <a:ext cx="942975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7818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行业介绍</a:t>
            </a:r>
          </a:p>
        </p:txBody>
      </p:sp>
      <p:sp>
        <p:nvSpPr>
          <p:cNvPr id="227" name="Shape 227"/>
          <p:cNvSpPr/>
          <p:nvPr/>
        </p:nvSpPr>
        <p:spPr>
          <a:xfrm>
            <a:off x="595640" y="4351752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862342" y="5053793"/>
            <a:ext cx="3888437" cy="32316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6600" dirty="0"/>
              <a:t>公司整体</a:t>
            </a:r>
            <a:r>
              <a:rPr lang="en-US" altLang="zh-CN" sz="6600" dirty="0"/>
              <a:t>BI</a:t>
            </a:r>
            <a:r>
              <a:rPr lang="zh-CN" altLang="en-US" sz="6600" dirty="0"/>
              <a:t>数据三端业务</a:t>
            </a:r>
            <a:endParaRPr sz="6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2521B0-EA30-4822-8BCA-616FF8C46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740" y="3003646"/>
            <a:ext cx="17706975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00818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行业介绍</a:t>
            </a:r>
          </a:p>
        </p:txBody>
      </p:sp>
      <p:sp>
        <p:nvSpPr>
          <p:cNvPr id="227" name="Shape 227"/>
          <p:cNvSpPr/>
          <p:nvPr/>
        </p:nvSpPr>
        <p:spPr>
          <a:xfrm>
            <a:off x="595640" y="4351752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824242" y="4920443"/>
            <a:ext cx="3888437" cy="32316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6600" dirty="0"/>
              <a:t>公司整体数据三端业务</a:t>
            </a:r>
            <a:endParaRPr sz="6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1C2156-7B60-41C7-9B69-52EA3966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641" y="1346311"/>
            <a:ext cx="18917896" cy="113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9195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团队介绍</a:t>
            </a:r>
          </a:p>
        </p:txBody>
      </p:sp>
      <p:sp>
        <p:nvSpPr>
          <p:cNvPr id="227" name="Shape 227"/>
          <p:cNvSpPr/>
          <p:nvPr/>
        </p:nvSpPr>
        <p:spPr>
          <a:xfrm>
            <a:off x="595640" y="4351752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875190" y="5005864"/>
            <a:ext cx="3888437" cy="31393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9600" dirty="0"/>
              <a:t>团队</a:t>
            </a:r>
            <a:endParaRPr lang="en-US" altLang="zh-CN" sz="9600" dirty="0"/>
          </a:p>
          <a:p>
            <a:pPr algn="ctr"/>
            <a:r>
              <a:rPr lang="zh-CN" altLang="en-US" sz="9600" dirty="0"/>
              <a:t>介绍</a:t>
            </a:r>
            <a:endParaRPr sz="9600" dirty="0"/>
          </a:p>
        </p:txBody>
      </p:sp>
      <p:sp>
        <p:nvSpPr>
          <p:cNvPr id="7" name="Shape 433">
            <a:extLst>
              <a:ext uri="{FF2B5EF4-FFF2-40B4-BE49-F238E27FC236}">
                <a16:creationId xmlns:a16="http://schemas.microsoft.com/office/drawing/2014/main" id="{2A80A746-C0FE-4E1C-BB2A-9CCB48D462BD}"/>
              </a:ext>
            </a:extLst>
          </p:cNvPr>
          <p:cNvSpPr/>
          <p:nvPr/>
        </p:nvSpPr>
        <p:spPr>
          <a:xfrm>
            <a:off x="5322728" y="4041846"/>
            <a:ext cx="18623122" cy="563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神兔未来科技有限公司成立于</a:t>
            </a:r>
            <a:r>
              <a:rPr lang="en-US" altLang="zh-CN" dirty="0">
                <a:solidFill>
                  <a:schemeClr val="bg1"/>
                </a:solidFill>
              </a:rPr>
              <a:t>2015</a:t>
            </a:r>
            <a:r>
              <a:rPr lang="zh-CN" altLang="en-US" dirty="0">
                <a:solidFill>
                  <a:schemeClr val="bg1"/>
                </a:solidFill>
              </a:rPr>
              <a:t>年，致力于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en-US" dirty="0">
                <a:solidFill>
                  <a:schemeClr val="bg1"/>
                </a:solidFill>
              </a:rPr>
              <a:t>互联网的前沿技术研究、产业研究及产品孵化，为集团的战略及业务发展提供技术支撑，支持集团整体数据业务、分析业务、三端打通基础能力。 以开放、合作、共赢的方式与行业内顶尖专家、研究机构密切合作，在云与大数据、</a:t>
            </a:r>
            <a:r>
              <a:rPr lang="en-US" altLang="zh-CN" dirty="0">
                <a:solidFill>
                  <a:schemeClr val="bg1"/>
                </a:solidFill>
              </a:rPr>
              <a:t>VR/AR</a:t>
            </a:r>
            <a:r>
              <a:rPr lang="zh-CN" altLang="en-US" dirty="0">
                <a:solidFill>
                  <a:schemeClr val="bg1"/>
                </a:solidFill>
              </a:rPr>
              <a:t>、仿真计算、人工智能、</a:t>
            </a:r>
            <a:r>
              <a:rPr lang="en-US" altLang="zh-CN" dirty="0">
                <a:solidFill>
                  <a:schemeClr val="bg1"/>
                </a:solidFill>
              </a:rPr>
              <a:t>BI</a:t>
            </a:r>
            <a:r>
              <a:rPr lang="zh-CN" altLang="en-US" dirty="0">
                <a:solidFill>
                  <a:schemeClr val="bg1"/>
                </a:solidFill>
              </a:rPr>
              <a:t>商业智能、区块链、安全等领域进行研究与开发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fontAlgn="ctr"/>
            <a:r>
              <a:rPr lang="zh-CN" altLang="en-US" dirty="0">
                <a:solidFill>
                  <a:schemeClr val="bg1"/>
                </a:solidFill>
              </a:rPr>
              <a:t>团队成员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团队来自于国内外知名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en-US" dirty="0">
                <a:solidFill>
                  <a:schemeClr val="bg1"/>
                </a:solidFill>
              </a:rPr>
              <a:t>互联网公司，包括华为、腾讯、联想研究院、索爱、乐视金融、国家信息中心、清华大学、中科院等著名互联网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en-US" dirty="0">
                <a:solidFill>
                  <a:schemeClr val="bg1"/>
                </a:solidFill>
              </a:rPr>
              <a:t>技术公司、研究机构、高校机构。骨干成员都有超过十年的核心技术经验。</a:t>
            </a:r>
          </a:p>
        </p:txBody>
      </p:sp>
    </p:spTree>
    <p:extLst>
      <p:ext uri="{BB962C8B-B14F-4D97-AF65-F5344CB8AC3E}">
        <p14:creationId xmlns:p14="http://schemas.microsoft.com/office/powerpoint/2010/main" val="305103712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成果介绍</a:t>
            </a:r>
          </a:p>
        </p:txBody>
      </p:sp>
      <p:sp>
        <p:nvSpPr>
          <p:cNvPr id="227" name="Shape 227"/>
          <p:cNvSpPr/>
          <p:nvPr/>
        </p:nvSpPr>
        <p:spPr>
          <a:xfrm>
            <a:off x="595640" y="4351752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875190" y="5005864"/>
            <a:ext cx="3888437" cy="31393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9600" dirty="0"/>
              <a:t>相关</a:t>
            </a:r>
            <a:endParaRPr lang="en-US" altLang="zh-CN" sz="9600" dirty="0"/>
          </a:p>
          <a:p>
            <a:pPr algn="ctr"/>
            <a:r>
              <a:rPr lang="zh-CN" altLang="en-US" sz="9600" dirty="0"/>
              <a:t>成果</a:t>
            </a:r>
            <a:endParaRPr sz="9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58D636-41B6-4782-8152-FC3A74A6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798" y="634518"/>
            <a:ext cx="3935572" cy="59410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D4D6BC-5454-4D21-B8DF-D21BAC1FE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5701" y="634518"/>
            <a:ext cx="4910770" cy="59410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09AF13-B398-466D-BED6-EFE8704F17E1}"/>
              </a:ext>
            </a:extLst>
          </p:cNvPr>
          <p:cNvSpPr/>
          <p:nvPr/>
        </p:nvSpPr>
        <p:spPr>
          <a:xfrm>
            <a:off x="6163656" y="7922127"/>
            <a:ext cx="18421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书籍专著《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Unity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C++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网络游戏开发实战：基于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与分布式》</a:t>
            </a:r>
          </a:p>
          <a:p>
            <a:pPr algn="just"/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书籍专著《区块链与金融大数据整合实战》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书籍专著《分布式人工智能：基于</a:t>
            </a:r>
            <a:r>
              <a:rPr lang="en-US" altLang="zh-CN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Tensorflow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RTOS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与群体智能体系》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A2E143-796E-450D-BCB8-5E6657180266}"/>
              </a:ext>
            </a:extLst>
          </p:cNvPr>
          <p:cNvSpPr/>
          <p:nvPr/>
        </p:nvSpPr>
        <p:spPr>
          <a:xfrm>
            <a:off x="5925285" y="9918246"/>
            <a:ext cx="1493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《一种基于双链架构的区块链存储系统》：专利号 </a:t>
            </a:r>
            <a:r>
              <a:rPr lang="en-US" altLang="zh-CN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cn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201811566644.1</a:t>
            </a:r>
            <a:endParaRPr lang="zh-CN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354224-4FB1-4C03-91A2-C103229D0031}"/>
              </a:ext>
            </a:extLst>
          </p:cNvPr>
          <p:cNvSpPr/>
          <p:nvPr/>
        </p:nvSpPr>
        <p:spPr>
          <a:xfrm>
            <a:off x="5897467" y="10863520"/>
            <a:ext cx="1755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《分布式智能节点及分布式群体智能统部署方法》：</a:t>
            </a:r>
            <a:r>
              <a:rPr lang="en-US" altLang="zh-CN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cn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201910466088.9</a:t>
            </a:r>
            <a:endParaRPr lang="zh-CN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8E838D-D6D0-4010-801F-4638F503979E}"/>
              </a:ext>
            </a:extLst>
          </p:cNvPr>
          <p:cNvSpPr/>
          <p:nvPr/>
        </p:nvSpPr>
        <p:spPr>
          <a:xfrm>
            <a:off x="5963385" y="11938914"/>
            <a:ext cx="10315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《一种分布式群体智能系统》：</a:t>
            </a:r>
            <a:r>
              <a:rPr lang="en-US" altLang="zh-CN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cn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201910466091.0</a:t>
            </a:r>
            <a:endParaRPr lang="zh-CN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17329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2390774" y="387350"/>
            <a:ext cx="1803801" cy="894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目录</a:t>
            </a:r>
            <a:endParaRPr dirty="0"/>
          </a:p>
        </p:txBody>
      </p:sp>
      <p:sp>
        <p:nvSpPr>
          <p:cNvPr id="131" name="Shape 131"/>
          <p:cNvSpPr/>
          <p:nvPr/>
        </p:nvSpPr>
        <p:spPr>
          <a:xfrm>
            <a:off x="2390774" y="1073150"/>
            <a:ext cx="1590380" cy="43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just">
              <a:defRPr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CONTENTS</a:t>
            </a:r>
          </a:p>
        </p:txBody>
      </p:sp>
      <p:sp>
        <p:nvSpPr>
          <p:cNvPr id="132" name="Shape 132"/>
          <p:cNvSpPr/>
          <p:nvPr/>
        </p:nvSpPr>
        <p:spPr>
          <a:xfrm>
            <a:off x="2331508" y="6732278"/>
            <a:ext cx="2227573" cy="1071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50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关键词</a:t>
            </a:r>
            <a:endParaRPr dirty="0"/>
          </a:p>
        </p:txBody>
      </p:sp>
      <p:sp>
        <p:nvSpPr>
          <p:cNvPr id="133" name="Shape 133"/>
          <p:cNvSpPr/>
          <p:nvPr/>
        </p:nvSpPr>
        <p:spPr>
          <a:xfrm>
            <a:off x="1902234" y="5780224"/>
            <a:ext cx="2975980" cy="2975980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5306072" y="6732278"/>
            <a:ext cx="3052180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50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产品案例</a:t>
            </a:r>
            <a:endParaRPr dirty="0"/>
          </a:p>
        </p:txBody>
      </p:sp>
      <p:sp>
        <p:nvSpPr>
          <p:cNvPr id="135" name="Shape 135"/>
          <p:cNvSpPr/>
          <p:nvPr/>
        </p:nvSpPr>
        <p:spPr>
          <a:xfrm>
            <a:off x="6408654" y="6732278"/>
            <a:ext cx="3052180" cy="1071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50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发展规划</a:t>
            </a:r>
          </a:p>
        </p:txBody>
      </p:sp>
      <p:sp>
        <p:nvSpPr>
          <p:cNvPr id="136" name="Shape 136"/>
          <p:cNvSpPr/>
          <p:nvPr/>
        </p:nvSpPr>
        <p:spPr>
          <a:xfrm>
            <a:off x="10821904" y="6732278"/>
            <a:ext cx="3052180" cy="1071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50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产品介绍</a:t>
            </a:r>
          </a:p>
        </p:txBody>
      </p:sp>
      <p:sp>
        <p:nvSpPr>
          <p:cNvPr id="137" name="Shape 137"/>
          <p:cNvSpPr/>
          <p:nvPr/>
        </p:nvSpPr>
        <p:spPr>
          <a:xfrm>
            <a:off x="19496005" y="6791164"/>
            <a:ext cx="3052180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50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关于神兔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6310202" y="5780224"/>
            <a:ext cx="2975979" cy="2975980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0718169" y="5780224"/>
            <a:ext cx="2975980" cy="2975980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5126137" y="5780224"/>
            <a:ext cx="2975979" cy="2975980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9534105" y="5780224"/>
            <a:ext cx="2975980" cy="2975980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成果介绍</a:t>
            </a:r>
          </a:p>
        </p:txBody>
      </p:sp>
      <p:sp>
        <p:nvSpPr>
          <p:cNvPr id="227" name="Shape 227"/>
          <p:cNvSpPr/>
          <p:nvPr/>
        </p:nvSpPr>
        <p:spPr>
          <a:xfrm>
            <a:off x="595640" y="4351752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875190" y="5005864"/>
            <a:ext cx="3888437" cy="31393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9600" dirty="0"/>
              <a:t>相关</a:t>
            </a:r>
            <a:endParaRPr lang="en-US" altLang="zh-CN" sz="9600" dirty="0"/>
          </a:p>
          <a:p>
            <a:pPr algn="ctr"/>
            <a:r>
              <a:rPr lang="zh-CN" altLang="en-US" sz="9600" dirty="0"/>
              <a:t>成果</a:t>
            </a:r>
            <a:endParaRPr sz="9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8695A-675E-48E0-A605-33EB9C0B4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25" y="787455"/>
            <a:ext cx="9077325" cy="3944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9B7954-26D0-4117-A6D6-E267F6A23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876" y="5209262"/>
            <a:ext cx="6086475" cy="8029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06C6E6-6424-4780-B283-DE3D7AA4F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9437" y="5209262"/>
            <a:ext cx="7856025" cy="80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3227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8579594" y="5331455"/>
            <a:ext cx="7224811" cy="2616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>
              <a:defRPr sz="13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谢谢观赏</a:t>
            </a:r>
          </a:p>
        </p:txBody>
      </p:sp>
      <p:sp>
        <p:nvSpPr>
          <p:cNvPr id="414" name="Shape 414"/>
          <p:cNvSpPr/>
          <p:nvPr/>
        </p:nvSpPr>
        <p:spPr>
          <a:xfrm>
            <a:off x="9646890" y="7871458"/>
            <a:ext cx="5090223" cy="11811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>
              <a:defRPr sz="6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1946272" y="11201398"/>
            <a:ext cx="3225807" cy="3778254"/>
          </a:xfrm>
          <a:prstGeom prst="line">
            <a:avLst/>
          </a:prstGeom>
          <a:ln w="3175">
            <a:solidFill>
              <a:srgbClr val="D76739">
                <a:alpha val="20999"/>
              </a:srgbClr>
            </a:solidFill>
            <a:miter/>
          </a:ln>
        </p:spPr>
        <p:txBody>
          <a:bodyPr lIns="91437" tIns="91437" rIns="91437" bIns="91437"/>
          <a:lstStyle/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-3600452" y="2054224"/>
            <a:ext cx="8429628" cy="9877430"/>
          </a:xfrm>
          <a:prstGeom prst="line">
            <a:avLst/>
          </a:prstGeom>
          <a:ln w="3175">
            <a:solidFill>
              <a:srgbClr val="D76739">
                <a:alpha val="20999"/>
              </a:srgbClr>
            </a:solidFill>
            <a:miter/>
          </a:ln>
        </p:spPr>
        <p:txBody>
          <a:bodyPr lIns="91437" tIns="91437" rIns="91437" bIns="91437"/>
          <a:lstStyle/>
          <a:p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6106651" y="6596702"/>
            <a:ext cx="1621128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/>
              <a:t>APP</a:t>
            </a:r>
            <a:endParaRPr dirty="0"/>
          </a:p>
        </p:txBody>
      </p:sp>
      <p:sp>
        <p:nvSpPr>
          <p:cNvPr id="147" name="Shape 147"/>
          <p:cNvSpPr/>
          <p:nvPr/>
        </p:nvSpPr>
        <p:spPr>
          <a:xfrm>
            <a:off x="2390774" y="387350"/>
            <a:ext cx="1803801" cy="894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关键词</a:t>
            </a:r>
          </a:p>
        </p:txBody>
      </p:sp>
      <p:sp>
        <p:nvSpPr>
          <p:cNvPr id="148" name="Shape 148"/>
          <p:cNvSpPr/>
          <p:nvPr/>
        </p:nvSpPr>
        <p:spPr>
          <a:xfrm>
            <a:off x="2390774" y="1073150"/>
            <a:ext cx="1590380" cy="43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just">
              <a:defRPr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KEYWORD</a:t>
            </a:r>
          </a:p>
        </p:txBody>
      </p:sp>
      <p:sp>
        <p:nvSpPr>
          <p:cNvPr id="149" name="Shape 149"/>
          <p:cNvSpPr/>
          <p:nvPr/>
        </p:nvSpPr>
        <p:spPr>
          <a:xfrm>
            <a:off x="9714231" y="4769170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10742917" y="6164903"/>
            <a:ext cx="2463831" cy="1656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技术</a:t>
            </a:r>
            <a:endParaRPr dirty="0"/>
          </a:p>
        </p:txBody>
      </p:sp>
      <p:sp>
        <p:nvSpPr>
          <p:cNvPr id="151" name="Shape 151"/>
          <p:cNvSpPr/>
          <p:nvPr/>
        </p:nvSpPr>
        <p:spPr>
          <a:xfrm>
            <a:off x="5548631" y="5799123"/>
            <a:ext cx="2387632" cy="2387632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15939737" y="5799123"/>
            <a:ext cx="2387631" cy="2387632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6333165" y="6520502"/>
            <a:ext cx="1625651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三端</a:t>
            </a:r>
            <a:endParaRPr dirty="0"/>
          </a:p>
        </p:txBody>
      </p:sp>
      <p:sp>
        <p:nvSpPr>
          <p:cNvPr id="154" name="Shape 154"/>
          <p:cNvSpPr/>
          <p:nvPr/>
        </p:nvSpPr>
        <p:spPr>
          <a:xfrm>
            <a:off x="10781017" y="1328723"/>
            <a:ext cx="2387631" cy="2387632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11179642" y="1986602"/>
            <a:ext cx="1590380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智能</a:t>
            </a:r>
            <a:endParaRPr dirty="0"/>
          </a:p>
        </p:txBody>
      </p:sp>
      <p:sp>
        <p:nvSpPr>
          <p:cNvPr id="156" name="Shape 156"/>
          <p:cNvSpPr/>
          <p:nvPr/>
        </p:nvSpPr>
        <p:spPr>
          <a:xfrm>
            <a:off x="10744184" y="10269523"/>
            <a:ext cx="2387631" cy="238763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1072931" y="10601567"/>
            <a:ext cx="1803802" cy="1723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</a:t>
            </a:r>
            <a:endParaRPr dirty="0"/>
          </a:p>
        </p:txBody>
      </p:sp>
      <p:sp>
        <p:nvSpPr>
          <p:cNvPr id="158" name="Shape 158"/>
          <p:cNvSpPr/>
          <p:nvPr/>
        </p:nvSpPr>
        <p:spPr>
          <a:xfrm>
            <a:off x="7504417" y="2801923"/>
            <a:ext cx="2387631" cy="2387632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7504416" y="3415037"/>
            <a:ext cx="2387631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AR/VR</a:t>
            </a:r>
            <a:endParaRPr dirty="0"/>
          </a:p>
        </p:txBody>
      </p:sp>
      <p:sp>
        <p:nvSpPr>
          <p:cNvPr id="160" name="Shape 160"/>
          <p:cNvSpPr/>
          <p:nvPr/>
        </p:nvSpPr>
        <p:spPr>
          <a:xfrm>
            <a:off x="14159216" y="8948723"/>
            <a:ext cx="2387631" cy="238763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4557841" y="9382869"/>
            <a:ext cx="1590380" cy="1723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区块链</a:t>
            </a:r>
            <a:endParaRPr dirty="0"/>
          </a:p>
        </p:txBody>
      </p:sp>
      <p:sp>
        <p:nvSpPr>
          <p:cNvPr id="162" name="Shape 162"/>
          <p:cNvSpPr/>
          <p:nvPr/>
        </p:nvSpPr>
        <p:spPr>
          <a:xfrm>
            <a:off x="14052506" y="2801923"/>
            <a:ext cx="2387631" cy="2387632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4451133" y="3497903"/>
            <a:ext cx="1590380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分析</a:t>
            </a:r>
            <a:endParaRPr dirty="0"/>
          </a:p>
        </p:txBody>
      </p:sp>
      <p:sp>
        <p:nvSpPr>
          <p:cNvPr id="164" name="Shape 164"/>
          <p:cNvSpPr/>
          <p:nvPr/>
        </p:nvSpPr>
        <p:spPr>
          <a:xfrm>
            <a:off x="7329152" y="8986823"/>
            <a:ext cx="2387631" cy="238763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727779" y="9682802"/>
            <a:ext cx="1590380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仿真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1946272" y="11201398"/>
            <a:ext cx="3225807" cy="3778254"/>
          </a:xfrm>
          <a:prstGeom prst="line">
            <a:avLst/>
          </a:prstGeom>
          <a:ln w="3175">
            <a:solidFill>
              <a:srgbClr val="D76739">
                <a:alpha val="20999"/>
              </a:srgbClr>
            </a:solidFill>
            <a:miter/>
          </a:ln>
        </p:spPr>
        <p:txBody>
          <a:bodyPr lIns="91437" tIns="91437" rIns="91437" bIns="91437"/>
          <a:lstStyle/>
          <a:p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-3600452" y="2054224"/>
            <a:ext cx="8429628" cy="9877430"/>
          </a:xfrm>
          <a:prstGeom prst="line">
            <a:avLst/>
          </a:prstGeom>
          <a:ln w="3175">
            <a:solidFill>
              <a:srgbClr val="D76739">
                <a:alpha val="20999"/>
              </a:srgbClr>
            </a:solidFill>
            <a:miter/>
          </a:ln>
        </p:spPr>
        <p:txBody>
          <a:bodyPr lIns="91437" tIns="91437" rIns="91437" bIns="91437"/>
          <a:lstStyle/>
          <a:p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5947256" y="9058554"/>
            <a:ext cx="1590381" cy="24929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数据管理系统</a:t>
            </a:r>
            <a:endParaRPr lang="en-US" altLang="zh-CN" dirty="0"/>
          </a:p>
        </p:txBody>
      </p:sp>
      <p:sp>
        <p:nvSpPr>
          <p:cNvPr id="171" name="Shape 171"/>
          <p:cNvSpPr/>
          <p:nvPr/>
        </p:nvSpPr>
        <p:spPr>
          <a:xfrm>
            <a:off x="2390774" y="387350"/>
            <a:ext cx="1803801" cy="894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关键词</a:t>
            </a:r>
          </a:p>
        </p:txBody>
      </p:sp>
      <p:sp>
        <p:nvSpPr>
          <p:cNvPr id="172" name="Shape 172"/>
          <p:cNvSpPr/>
          <p:nvPr/>
        </p:nvSpPr>
        <p:spPr>
          <a:xfrm>
            <a:off x="2390774" y="1073150"/>
            <a:ext cx="1590380" cy="43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just">
              <a:defRPr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KEYWORD</a:t>
            </a:r>
          </a:p>
        </p:txBody>
      </p:sp>
      <p:sp>
        <p:nvSpPr>
          <p:cNvPr id="173" name="Shape 173"/>
          <p:cNvSpPr/>
          <p:nvPr/>
        </p:nvSpPr>
        <p:spPr>
          <a:xfrm>
            <a:off x="9714231" y="5251770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10742917" y="6647502"/>
            <a:ext cx="2463831" cy="1656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产品</a:t>
            </a:r>
          </a:p>
        </p:txBody>
      </p:sp>
      <p:sp>
        <p:nvSpPr>
          <p:cNvPr id="175" name="Shape 175"/>
          <p:cNvSpPr/>
          <p:nvPr/>
        </p:nvSpPr>
        <p:spPr>
          <a:xfrm>
            <a:off x="5548632" y="9101123"/>
            <a:ext cx="2387631" cy="238763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5939737" y="9177323"/>
            <a:ext cx="2387631" cy="238763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5864294" y="9611469"/>
            <a:ext cx="2538516" cy="1723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区块链平台</a:t>
            </a:r>
            <a:endParaRPr dirty="0"/>
          </a:p>
        </p:txBody>
      </p:sp>
      <p:sp>
        <p:nvSpPr>
          <p:cNvPr id="178" name="Shape 178"/>
          <p:cNvSpPr/>
          <p:nvPr/>
        </p:nvSpPr>
        <p:spPr>
          <a:xfrm>
            <a:off x="10781017" y="1354123"/>
            <a:ext cx="2387631" cy="2387632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0961279" y="1321550"/>
            <a:ext cx="2027106" cy="24929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</a:t>
            </a:r>
            <a:r>
              <a:rPr lang="en-US" altLang="zh-CN" dirty="0"/>
              <a:t>BI</a:t>
            </a:r>
            <a:r>
              <a:rPr lang="zh-CN" altLang="en-US" dirty="0"/>
              <a:t>平台</a:t>
            </a:r>
            <a:endParaRPr dirty="0"/>
          </a:p>
        </p:txBody>
      </p:sp>
      <p:sp>
        <p:nvSpPr>
          <p:cNvPr id="180" name="Shape 180"/>
          <p:cNvSpPr/>
          <p:nvPr/>
        </p:nvSpPr>
        <p:spPr>
          <a:xfrm>
            <a:off x="10838010" y="8412802"/>
            <a:ext cx="2199980" cy="646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3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三端打通</a:t>
            </a:r>
            <a:endParaRPr dirty="0"/>
          </a:p>
        </p:txBody>
      </p:sp>
      <p:sp>
        <p:nvSpPr>
          <p:cNvPr id="181" name="Shape 181"/>
          <p:cNvSpPr/>
          <p:nvPr/>
        </p:nvSpPr>
        <p:spPr>
          <a:xfrm>
            <a:off x="13395094" y="3987020"/>
            <a:ext cx="2935790" cy="4510074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91437" tIns="91437" rIns="91437" bIns="91437"/>
          <a:lstStyle/>
          <a:p>
            <a:endParaRPr/>
          </a:p>
        </p:txBody>
      </p:sp>
      <p:sp>
        <p:nvSpPr>
          <p:cNvPr id="182" name="Shape 182"/>
          <p:cNvSpPr/>
          <p:nvPr/>
        </p:nvSpPr>
        <p:spPr>
          <a:xfrm flipH="1" flipV="1">
            <a:off x="8654512" y="10718799"/>
            <a:ext cx="6436815" cy="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91437" tIns="91437" rIns="91437" bIns="91437"/>
          <a:lstStyle/>
          <a:p>
            <a:endParaRPr/>
          </a:p>
        </p:txBody>
      </p:sp>
      <p:sp>
        <p:nvSpPr>
          <p:cNvPr id="183" name="Shape 183"/>
          <p:cNvSpPr/>
          <p:nvPr/>
        </p:nvSpPr>
        <p:spPr>
          <a:xfrm flipV="1">
            <a:off x="7563960" y="3973326"/>
            <a:ext cx="3011898" cy="4509498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91437" tIns="91437" rIns="91437" bIns="91437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3379511" y="6830063"/>
            <a:ext cx="3506692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大数据平台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2390774" y="387350"/>
            <a:ext cx="3506693" cy="894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发展规划</a:t>
            </a:r>
          </a:p>
        </p:txBody>
      </p:sp>
      <p:sp>
        <p:nvSpPr>
          <p:cNvPr id="188" name="Shape 188"/>
          <p:cNvSpPr/>
          <p:nvPr/>
        </p:nvSpPr>
        <p:spPr>
          <a:xfrm>
            <a:off x="2390774" y="1073150"/>
            <a:ext cx="2336803" cy="43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just">
              <a:defRPr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development planning</a:t>
            </a:r>
          </a:p>
        </p:txBody>
      </p:sp>
      <p:sp>
        <p:nvSpPr>
          <p:cNvPr id="189" name="Shape 189"/>
          <p:cNvSpPr/>
          <p:nvPr/>
        </p:nvSpPr>
        <p:spPr>
          <a:xfrm>
            <a:off x="9968231" y="1052831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9829303" y="2285081"/>
            <a:ext cx="4725392" cy="221598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6600" dirty="0"/>
              <a:t>公司大数据中心</a:t>
            </a:r>
            <a:endParaRPr sz="6600" dirty="0"/>
          </a:p>
        </p:txBody>
      </p:sp>
      <p:sp>
        <p:nvSpPr>
          <p:cNvPr id="191" name="Shape 191"/>
          <p:cNvSpPr/>
          <p:nvPr/>
        </p:nvSpPr>
        <p:spPr>
          <a:xfrm>
            <a:off x="16846739" y="6858000"/>
            <a:ext cx="4152907" cy="9540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区块链平台</a:t>
            </a:r>
          </a:p>
        </p:txBody>
      </p:sp>
      <p:sp>
        <p:nvSpPr>
          <p:cNvPr id="192" name="Shape 192"/>
          <p:cNvSpPr/>
          <p:nvPr/>
        </p:nvSpPr>
        <p:spPr>
          <a:xfrm>
            <a:off x="10768877" y="6553200"/>
            <a:ext cx="3018959" cy="1723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5000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数据管理系统</a:t>
            </a:r>
            <a:endParaRPr lang="en-US" altLang="zh-CN" dirty="0"/>
          </a:p>
        </p:txBody>
      </p:sp>
      <p:sp>
        <p:nvSpPr>
          <p:cNvPr id="193" name="Shape 193"/>
          <p:cNvSpPr/>
          <p:nvPr/>
        </p:nvSpPr>
        <p:spPr>
          <a:xfrm>
            <a:off x="3715002" y="6731000"/>
            <a:ext cx="2744193" cy="1270000"/>
          </a:xfrm>
          <a:prstGeom prst="roundRect">
            <a:avLst>
              <a:gd name="adj" fmla="val 15000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0819903" y="6731000"/>
            <a:ext cx="2744194" cy="1270000"/>
          </a:xfrm>
          <a:prstGeom prst="roundRect">
            <a:avLst>
              <a:gd name="adj" fmla="val 15000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17551097" y="6731000"/>
            <a:ext cx="2744193" cy="1270000"/>
          </a:xfrm>
          <a:prstGeom prst="roundRect">
            <a:avLst>
              <a:gd name="adj" fmla="val 15000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3750490" y="8896485"/>
            <a:ext cx="276473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数据存储</a:t>
            </a:r>
            <a:endParaRPr dirty="0"/>
          </a:p>
        </p:txBody>
      </p:sp>
      <p:sp>
        <p:nvSpPr>
          <p:cNvPr id="197" name="Shape 197"/>
          <p:cNvSpPr/>
          <p:nvPr/>
        </p:nvSpPr>
        <p:spPr>
          <a:xfrm>
            <a:off x="3976741" y="8884928"/>
            <a:ext cx="2220715" cy="843273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3918697" y="9926328"/>
            <a:ext cx="233680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数据分析</a:t>
            </a:r>
            <a:endParaRPr dirty="0"/>
          </a:p>
        </p:txBody>
      </p:sp>
      <p:sp>
        <p:nvSpPr>
          <p:cNvPr id="199" name="Shape 199"/>
          <p:cNvSpPr/>
          <p:nvPr/>
        </p:nvSpPr>
        <p:spPr>
          <a:xfrm>
            <a:off x="3976741" y="9977128"/>
            <a:ext cx="2220716" cy="843273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3491263" y="11056628"/>
            <a:ext cx="3191671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智能推荐</a:t>
            </a:r>
            <a:endParaRPr dirty="0"/>
          </a:p>
        </p:txBody>
      </p:sp>
      <p:sp>
        <p:nvSpPr>
          <p:cNvPr id="201" name="Shape 201"/>
          <p:cNvSpPr/>
          <p:nvPr/>
        </p:nvSpPr>
        <p:spPr>
          <a:xfrm>
            <a:off x="3976741" y="11082028"/>
            <a:ext cx="2220715" cy="843273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3877669" y="12195533"/>
            <a:ext cx="2439286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实时看板</a:t>
            </a:r>
            <a:endParaRPr dirty="0"/>
          </a:p>
        </p:txBody>
      </p:sp>
      <p:sp>
        <p:nvSpPr>
          <p:cNvPr id="203" name="Shape 203"/>
          <p:cNvSpPr/>
          <p:nvPr/>
        </p:nvSpPr>
        <p:spPr>
          <a:xfrm>
            <a:off x="3976741" y="12199628"/>
            <a:ext cx="2220715" cy="843274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10596164" y="8872228"/>
            <a:ext cx="3191672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CRM++</a:t>
            </a:r>
            <a:endParaRPr dirty="0"/>
          </a:p>
        </p:txBody>
      </p:sp>
      <p:sp>
        <p:nvSpPr>
          <p:cNvPr id="205" name="Shape 205"/>
          <p:cNvSpPr/>
          <p:nvPr/>
        </p:nvSpPr>
        <p:spPr>
          <a:xfrm>
            <a:off x="10608864" y="8897628"/>
            <a:ext cx="3166272" cy="843273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0596164" y="9939028"/>
            <a:ext cx="3191672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积分存储</a:t>
            </a:r>
            <a:endParaRPr dirty="0"/>
          </a:p>
        </p:txBody>
      </p:sp>
      <p:sp>
        <p:nvSpPr>
          <p:cNvPr id="207" name="Shape 207"/>
          <p:cNvSpPr/>
          <p:nvPr/>
        </p:nvSpPr>
        <p:spPr>
          <a:xfrm>
            <a:off x="10608864" y="9989828"/>
            <a:ext cx="3166272" cy="843273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0596164" y="11069328"/>
            <a:ext cx="3191672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跨平台查询</a:t>
            </a:r>
            <a:endParaRPr dirty="0"/>
          </a:p>
        </p:txBody>
      </p:sp>
      <p:sp>
        <p:nvSpPr>
          <p:cNvPr id="209" name="Shape 209"/>
          <p:cNvSpPr/>
          <p:nvPr/>
        </p:nvSpPr>
        <p:spPr>
          <a:xfrm>
            <a:off x="10608864" y="11094728"/>
            <a:ext cx="3166272" cy="843273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0569757" y="12186928"/>
            <a:ext cx="3244485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其他三端支持</a:t>
            </a:r>
            <a:endParaRPr dirty="0"/>
          </a:p>
        </p:txBody>
      </p:sp>
      <p:sp>
        <p:nvSpPr>
          <p:cNvPr id="211" name="Shape 211"/>
          <p:cNvSpPr/>
          <p:nvPr/>
        </p:nvSpPr>
        <p:spPr>
          <a:xfrm>
            <a:off x="10608864" y="12212328"/>
            <a:ext cx="3166272" cy="843274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17327359" y="8897628"/>
            <a:ext cx="3191672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区块链共识</a:t>
            </a: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17340059" y="8923028"/>
            <a:ext cx="3166272" cy="843273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7327359" y="9964428"/>
            <a:ext cx="3191672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分布式存储</a:t>
            </a:r>
            <a:endParaRPr dirty="0"/>
          </a:p>
        </p:txBody>
      </p:sp>
      <p:sp>
        <p:nvSpPr>
          <p:cNvPr id="215" name="Shape 215"/>
          <p:cNvSpPr/>
          <p:nvPr/>
        </p:nvSpPr>
        <p:spPr>
          <a:xfrm>
            <a:off x="17340059" y="10015228"/>
            <a:ext cx="3166272" cy="843273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7327359" y="11094728"/>
            <a:ext cx="3191672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搜索查询</a:t>
            </a:r>
            <a:endParaRPr dirty="0"/>
          </a:p>
        </p:txBody>
      </p:sp>
      <p:sp>
        <p:nvSpPr>
          <p:cNvPr id="217" name="Shape 217"/>
          <p:cNvSpPr/>
          <p:nvPr/>
        </p:nvSpPr>
        <p:spPr>
          <a:xfrm>
            <a:off x="17340059" y="11120128"/>
            <a:ext cx="3166272" cy="843273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17300953" y="12212328"/>
            <a:ext cx="3244484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文件规整</a:t>
            </a:r>
            <a:endParaRPr dirty="0"/>
          </a:p>
        </p:txBody>
      </p:sp>
      <p:sp>
        <p:nvSpPr>
          <p:cNvPr id="219" name="Shape 219"/>
          <p:cNvSpPr/>
          <p:nvPr/>
        </p:nvSpPr>
        <p:spPr>
          <a:xfrm>
            <a:off x="17340059" y="12237728"/>
            <a:ext cx="3166272" cy="843274"/>
          </a:xfrm>
          <a:prstGeom prst="roundRect">
            <a:avLst>
              <a:gd name="adj" fmla="val 22591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 flipV="1">
            <a:off x="6781800" y="4828723"/>
            <a:ext cx="3010198" cy="1292677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</p:spPr>
        <p:txBody>
          <a:bodyPr lIns="91437" tIns="91437" rIns="91437" bIns="91437"/>
          <a:lstStyle/>
          <a:p>
            <a:endParaRPr/>
          </a:p>
        </p:txBody>
      </p:sp>
      <p:sp>
        <p:nvSpPr>
          <p:cNvPr id="221" name="Shape 221"/>
          <p:cNvSpPr/>
          <p:nvPr/>
        </p:nvSpPr>
        <p:spPr>
          <a:xfrm flipH="1" flipV="1">
            <a:off x="14465002" y="4919113"/>
            <a:ext cx="2784923" cy="1267869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</p:spPr>
        <p:txBody>
          <a:bodyPr lIns="91437" tIns="91437" rIns="91437" bIns="91437"/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 flipV="1">
            <a:off x="12191999" y="5880610"/>
            <a:ext cx="1" cy="607312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</p:spPr>
        <p:txBody>
          <a:bodyPr lIns="91437" tIns="91437" rIns="91437" bIns="91437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94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产品介绍</a:t>
            </a:r>
          </a:p>
        </p:txBody>
      </p:sp>
      <p:sp>
        <p:nvSpPr>
          <p:cNvPr id="226" name="Shape 226"/>
          <p:cNvSpPr/>
          <p:nvPr/>
        </p:nvSpPr>
        <p:spPr>
          <a:xfrm>
            <a:off x="2390774" y="1073150"/>
            <a:ext cx="2336803" cy="43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just">
              <a:defRPr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Product introduction</a:t>
            </a:r>
          </a:p>
        </p:txBody>
      </p:sp>
      <p:sp>
        <p:nvSpPr>
          <p:cNvPr id="227" name="Shape 227"/>
          <p:cNvSpPr/>
          <p:nvPr/>
        </p:nvSpPr>
        <p:spPr>
          <a:xfrm>
            <a:off x="1721047" y="3947303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2079855" y="4760928"/>
            <a:ext cx="3455684" cy="273920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大数据平台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B9C32B-72A0-40B1-B3C2-FC9B94976A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27393" y="1367092"/>
            <a:ext cx="16487449" cy="1068870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390774" y="387350"/>
            <a:ext cx="3506693" cy="894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产品介绍</a:t>
            </a:r>
          </a:p>
        </p:txBody>
      </p:sp>
      <p:sp>
        <p:nvSpPr>
          <p:cNvPr id="226" name="Shape 226"/>
          <p:cNvSpPr/>
          <p:nvPr/>
        </p:nvSpPr>
        <p:spPr>
          <a:xfrm>
            <a:off x="2390774" y="1073150"/>
            <a:ext cx="2336803" cy="43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just">
              <a:defRPr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Product introduction</a:t>
            </a:r>
          </a:p>
        </p:txBody>
      </p:sp>
      <p:sp>
        <p:nvSpPr>
          <p:cNvPr id="227" name="Shape 227"/>
          <p:cNvSpPr/>
          <p:nvPr/>
        </p:nvSpPr>
        <p:spPr>
          <a:xfrm>
            <a:off x="1721047" y="3947303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1721047" y="5396069"/>
            <a:ext cx="4447537" cy="14619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dirty="0"/>
              <a:t>系统应用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3FCF99-0C2B-4C6A-BDE7-1B19388F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79" y="1691841"/>
            <a:ext cx="16834474" cy="96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844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2390774" y="387350"/>
            <a:ext cx="3506693" cy="894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产品介绍</a:t>
            </a:r>
          </a:p>
        </p:txBody>
      </p:sp>
      <p:sp>
        <p:nvSpPr>
          <p:cNvPr id="233" name="Shape 233"/>
          <p:cNvSpPr/>
          <p:nvPr/>
        </p:nvSpPr>
        <p:spPr>
          <a:xfrm>
            <a:off x="2390774" y="1073150"/>
            <a:ext cx="2336803" cy="43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algn="just">
              <a:defRPr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Product introduction</a:t>
            </a:r>
          </a:p>
        </p:txBody>
      </p:sp>
      <p:grpSp>
        <p:nvGrpSpPr>
          <p:cNvPr id="13" name="组合 30">
            <a:extLst>
              <a:ext uri="{FF2B5EF4-FFF2-40B4-BE49-F238E27FC236}">
                <a16:creationId xmlns:a16="http://schemas.microsoft.com/office/drawing/2014/main" id="{C5D8B02B-9D10-4C7F-AAC6-5F2F11C34ACC}"/>
              </a:ext>
            </a:extLst>
          </p:cNvPr>
          <p:cNvGrpSpPr>
            <a:grpSpLocks/>
          </p:cNvGrpSpPr>
          <p:nvPr/>
        </p:nvGrpSpPr>
        <p:grpSpPr bwMode="auto">
          <a:xfrm>
            <a:off x="629585" y="1762661"/>
            <a:ext cx="1520825" cy="1503363"/>
            <a:chOff x="-4682605" y="-539032"/>
            <a:chExt cx="3874430" cy="38310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903AE8F-A8A5-4A82-AF73-051E2805EA95}"/>
                </a:ext>
              </a:extLst>
            </p:cNvPr>
            <p:cNvSpPr/>
            <p:nvPr/>
          </p:nvSpPr>
          <p:spPr>
            <a:xfrm>
              <a:off x="-4427816" y="334789"/>
              <a:ext cx="117286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E3FF9FA-DD33-43C8-9223-1E7CDEF4BBBF}"/>
                </a:ext>
              </a:extLst>
            </p:cNvPr>
            <p:cNvSpPr/>
            <p:nvPr/>
          </p:nvSpPr>
          <p:spPr>
            <a:xfrm>
              <a:off x="-3517849" y="-478351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8302AF3-AAD2-4B74-8FEE-D54FE44568FB}"/>
                </a:ext>
              </a:extLst>
            </p:cNvPr>
            <p:cNvSpPr/>
            <p:nvPr/>
          </p:nvSpPr>
          <p:spPr>
            <a:xfrm>
              <a:off x="-3513804" y="423789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BBC574E-DDEF-40BF-AA69-A3E237971B15}"/>
                </a:ext>
              </a:extLst>
            </p:cNvPr>
            <p:cNvSpPr/>
            <p:nvPr/>
          </p:nvSpPr>
          <p:spPr>
            <a:xfrm>
              <a:off x="-2328828" y="-539032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F058C6E-3389-458D-A42C-D4C475757795}"/>
                </a:ext>
              </a:extLst>
            </p:cNvPr>
            <p:cNvSpPr/>
            <p:nvPr/>
          </p:nvSpPr>
          <p:spPr>
            <a:xfrm>
              <a:off x="-1693873" y="213425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DF9D8A4-14AF-4643-B00C-5095225F31D2}"/>
                </a:ext>
              </a:extLst>
            </p:cNvPr>
            <p:cNvSpPr/>
            <p:nvPr/>
          </p:nvSpPr>
          <p:spPr>
            <a:xfrm>
              <a:off x="-1406730" y="-61667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DB68186-EA8F-4B6E-8EC0-07C90CE6B475}"/>
                </a:ext>
              </a:extLst>
            </p:cNvPr>
            <p:cNvSpPr/>
            <p:nvPr/>
          </p:nvSpPr>
          <p:spPr>
            <a:xfrm>
              <a:off x="-929504" y="775746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DF106BB-1B4B-46A5-9AE0-AC83B6584859}"/>
                </a:ext>
              </a:extLst>
            </p:cNvPr>
            <p:cNvSpPr/>
            <p:nvPr/>
          </p:nvSpPr>
          <p:spPr>
            <a:xfrm>
              <a:off x="-2729212" y="986111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2A86908-86D0-4771-9678-F4767E5007AF}"/>
                </a:ext>
              </a:extLst>
            </p:cNvPr>
            <p:cNvSpPr/>
            <p:nvPr/>
          </p:nvSpPr>
          <p:spPr>
            <a:xfrm>
              <a:off x="-3756464" y="1346156"/>
              <a:ext cx="121329" cy="117320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4F92502-8C24-4793-B1CE-CB7119183C07}"/>
                </a:ext>
              </a:extLst>
            </p:cNvPr>
            <p:cNvSpPr/>
            <p:nvPr/>
          </p:nvSpPr>
          <p:spPr>
            <a:xfrm>
              <a:off x="-4682605" y="1338065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30A9FF7-945F-4520-92B3-F6BB6E96CDC8}"/>
                </a:ext>
              </a:extLst>
            </p:cNvPr>
            <p:cNvSpPr/>
            <p:nvPr/>
          </p:nvSpPr>
          <p:spPr>
            <a:xfrm>
              <a:off x="-4310530" y="2381796"/>
              <a:ext cx="121329" cy="117320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6003E89-7E50-4087-8178-AE86124969EC}"/>
                </a:ext>
              </a:extLst>
            </p:cNvPr>
            <p:cNvSpPr/>
            <p:nvPr/>
          </p:nvSpPr>
          <p:spPr>
            <a:xfrm>
              <a:off x="-3020400" y="2547661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5203FDE-383B-4DED-8FD8-86F9AA397179}"/>
                </a:ext>
              </a:extLst>
            </p:cNvPr>
            <p:cNvSpPr/>
            <p:nvPr/>
          </p:nvSpPr>
          <p:spPr>
            <a:xfrm>
              <a:off x="-2810097" y="3170663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054FF2A-834F-468A-9236-31096519EA6A}"/>
                </a:ext>
              </a:extLst>
            </p:cNvPr>
            <p:cNvSpPr/>
            <p:nvPr/>
          </p:nvSpPr>
          <p:spPr>
            <a:xfrm>
              <a:off x="-1524013" y="2705433"/>
              <a:ext cx="117283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773320A-F165-4E94-B86F-7D1471D55391}"/>
                </a:ext>
              </a:extLst>
            </p:cNvPr>
            <p:cNvSpPr/>
            <p:nvPr/>
          </p:nvSpPr>
          <p:spPr>
            <a:xfrm>
              <a:off x="-3639178" y="2956252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959350E-2744-48CD-A35D-BDC4F8949EA0}"/>
                </a:ext>
              </a:extLst>
            </p:cNvPr>
            <p:cNvSpPr/>
            <p:nvPr/>
          </p:nvSpPr>
          <p:spPr>
            <a:xfrm>
              <a:off x="-1600856" y="828336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2087703-ABC4-4E04-AEAB-50BC8BC46258}"/>
                </a:ext>
              </a:extLst>
            </p:cNvPr>
            <p:cNvCxnSpPr/>
            <p:nvPr/>
          </p:nvCxnSpPr>
          <p:spPr>
            <a:xfrm flipH="1">
              <a:off x="-3459606" y="-365226"/>
              <a:ext cx="8044" cy="812800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3BACAA7-2183-4F14-A362-437660E76718}"/>
                </a:ext>
              </a:extLst>
            </p:cNvPr>
            <p:cNvCxnSpPr/>
            <p:nvPr/>
          </p:nvCxnSpPr>
          <p:spPr>
            <a:xfrm flipV="1">
              <a:off x="-4328692" y="-385252"/>
              <a:ext cx="839978" cy="730856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E54C9FE-FE27-4CE6-84E8-224D4771CB04}"/>
                </a:ext>
              </a:extLst>
            </p:cNvPr>
            <p:cNvCxnSpPr>
              <a:endCxn id="16" idx="2"/>
            </p:cNvCxnSpPr>
            <p:nvPr/>
          </p:nvCxnSpPr>
          <p:spPr>
            <a:xfrm>
              <a:off x="-4313167" y="408994"/>
              <a:ext cx="800433" cy="74324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03E8296-7363-4366-A772-B0AB164DDCEF}"/>
                </a:ext>
              </a:extLst>
            </p:cNvPr>
            <p:cNvCxnSpPr/>
            <p:nvPr/>
          </p:nvCxnSpPr>
          <p:spPr>
            <a:xfrm flipV="1">
              <a:off x="-3413533" y="-430571"/>
              <a:ext cx="1088914" cy="890794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D8F6DDE-09C4-4E39-ADA9-3906A439824B}"/>
                </a:ext>
              </a:extLst>
            </p:cNvPr>
            <p:cNvCxnSpPr>
              <a:endCxn id="15" idx="6"/>
            </p:cNvCxnSpPr>
            <p:nvPr/>
          </p:nvCxnSpPr>
          <p:spPr>
            <a:xfrm flipH="1">
              <a:off x="-3395259" y="-478707"/>
              <a:ext cx="1068070" cy="60325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B1663B0-ADBD-4C15-B957-3B558B6707C9}"/>
                </a:ext>
              </a:extLst>
            </p:cNvPr>
            <p:cNvCxnSpPr>
              <a:stCxn id="21" idx="7"/>
            </p:cNvCxnSpPr>
            <p:nvPr/>
          </p:nvCxnSpPr>
          <p:spPr>
            <a:xfrm flipV="1">
              <a:off x="-2626112" y="304872"/>
              <a:ext cx="904934" cy="698851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1F21A93-EBA4-4732-9FE0-0E151F8AB920}"/>
                </a:ext>
              </a:extLst>
            </p:cNvPr>
            <p:cNvCxnSpPr>
              <a:endCxn id="18" idx="1"/>
            </p:cNvCxnSpPr>
            <p:nvPr/>
          </p:nvCxnSpPr>
          <p:spPr>
            <a:xfrm>
              <a:off x="-2224387" y="-443413"/>
              <a:ext cx="547327" cy="674525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9EF7010-111E-4FD3-9BBE-2FB8EEA5D01A}"/>
                </a:ext>
              </a:extLst>
            </p:cNvPr>
            <p:cNvCxnSpPr>
              <a:endCxn id="20" idx="1"/>
            </p:cNvCxnSpPr>
            <p:nvPr/>
          </p:nvCxnSpPr>
          <p:spPr>
            <a:xfrm>
              <a:off x="-1332544" y="8341"/>
              <a:ext cx="421388" cy="785565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E40BB9A-8B13-490B-BE03-070E04FE3BCE}"/>
                </a:ext>
              </a:extLst>
            </p:cNvPr>
            <p:cNvCxnSpPr>
              <a:endCxn id="23" idx="4"/>
            </p:cNvCxnSpPr>
            <p:nvPr/>
          </p:nvCxnSpPr>
          <p:spPr>
            <a:xfrm flipH="1" flipV="1">
              <a:off x="-4622280" y="1460298"/>
              <a:ext cx="343678" cy="919869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2C7D994-FC29-4635-AFF9-EE7F7ED66DD1}"/>
                </a:ext>
              </a:extLst>
            </p:cNvPr>
            <p:cNvCxnSpPr/>
            <p:nvPr/>
          </p:nvCxnSpPr>
          <p:spPr>
            <a:xfrm flipH="1" flipV="1">
              <a:off x="-1801527" y="1726977"/>
              <a:ext cx="301894" cy="997548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21538B8-6C3E-41CC-8056-4055F269B97D}"/>
                </a:ext>
              </a:extLst>
            </p:cNvPr>
            <p:cNvSpPr/>
            <p:nvPr/>
          </p:nvSpPr>
          <p:spPr>
            <a:xfrm>
              <a:off x="-2907160" y="1770931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D183603-3F42-48F9-808C-2975A9A996B6}"/>
                </a:ext>
              </a:extLst>
            </p:cNvPr>
            <p:cNvSpPr/>
            <p:nvPr/>
          </p:nvSpPr>
          <p:spPr>
            <a:xfrm>
              <a:off x="-1871822" y="1649567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50B885F-EDA7-41B4-AD9B-695B86391B7B}"/>
                </a:ext>
              </a:extLst>
            </p:cNvPr>
            <p:cNvCxnSpPr/>
            <p:nvPr/>
          </p:nvCxnSpPr>
          <p:spPr>
            <a:xfrm flipH="1" flipV="1">
              <a:off x="-2277536" y="2380168"/>
              <a:ext cx="751717" cy="370554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0B17951-0946-4BD5-9A2D-87C2BA11BD02}"/>
                </a:ext>
              </a:extLst>
            </p:cNvPr>
            <p:cNvSpPr/>
            <p:nvPr/>
          </p:nvSpPr>
          <p:spPr>
            <a:xfrm>
              <a:off x="-2397580" y="2321115"/>
              <a:ext cx="121329" cy="121364"/>
            </a:xfrm>
            <a:prstGeom prst="ellipse">
              <a:avLst/>
            </a:prstGeom>
            <a:solidFill>
              <a:srgbClr val="CDBDC5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4F22002-D668-4817-B417-633FCBDDABD7}"/>
                </a:ext>
              </a:extLst>
            </p:cNvPr>
            <p:cNvCxnSpPr/>
            <p:nvPr/>
          </p:nvCxnSpPr>
          <p:spPr>
            <a:xfrm flipV="1">
              <a:off x="-2726067" y="2418683"/>
              <a:ext cx="379230" cy="756056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393E3C4-1AD6-43CF-AEC0-81761E459870}"/>
                </a:ext>
              </a:extLst>
            </p:cNvPr>
            <p:cNvCxnSpPr/>
            <p:nvPr/>
          </p:nvCxnSpPr>
          <p:spPr>
            <a:xfrm flipH="1" flipV="1">
              <a:off x="-2955748" y="2660837"/>
              <a:ext cx="195834" cy="516519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17C3A92-9B3D-42BD-BD6B-3A3D6203F948}"/>
                </a:ext>
              </a:extLst>
            </p:cNvPr>
            <p:cNvCxnSpPr>
              <a:stCxn id="28" idx="1"/>
              <a:endCxn id="24" idx="5"/>
            </p:cNvCxnSpPr>
            <p:nvPr/>
          </p:nvCxnSpPr>
          <p:spPr>
            <a:xfrm flipH="1" flipV="1">
              <a:off x="-4205554" y="2483148"/>
              <a:ext cx="585153" cy="492538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6F8F982-0CCA-44E7-AB92-4F61F2072AE1}"/>
                </a:ext>
              </a:extLst>
            </p:cNvPr>
            <p:cNvCxnSpPr>
              <a:stCxn id="25" idx="2"/>
              <a:endCxn id="24" idx="6"/>
            </p:cNvCxnSpPr>
            <p:nvPr/>
          </p:nvCxnSpPr>
          <p:spPr>
            <a:xfrm flipH="1" flipV="1">
              <a:off x="-4187885" y="2440492"/>
              <a:ext cx="1168637" cy="166370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1E7E579-BDBD-48AB-BB31-5EB858A98CA6}"/>
                </a:ext>
              </a:extLst>
            </p:cNvPr>
            <p:cNvCxnSpPr>
              <a:stCxn id="28" idx="7"/>
              <a:endCxn id="25" idx="3"/>
            </p:cNvCxnSpPr>
            <p:nvPr/>
          </p:nvCxnSpPr>
          <p:spPr>
            <a:xfrm flipV="1">
              <a:off x="-3535089" y="2649518"/>
              <a:ext cx="533510" cy="326168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A7EE58A-CD0B-47C2-9CDC-219A215D705C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-2899202" y="2380167"/>
              <a:ext cx="501620" cy="213030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374F81A-41C7-4531-9391-99AFFA4891D7}"/>
                </a:ext>
              </a:extLst>
            </p:cNvPr>
            <p:cNvCxnSpPr/>
            <p:nvPr/>
          </p:nvCxnSpPr>
          <p:spPr>
            <a:xfrm flipH="1">
              <a:off x="-2693227" y="2799451"/>
              <a:ext cx="1152169" cy="402772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7D0E7DD-475E-4384-A6F6-675A7B87DE47}"/>
                </a:ext>
              </a:extLst>
            </p:cNvPr>
            <p:cNvCxnSpPr/>
            <p:nvPr/>
          </p:nvCxnSpPr>
          <p:spPr>
            <a:xfrm flipV="1">
              <a:off x="-4219092" y="1466648"/>
              <a:ext cx="501619" cy="912174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7627671-F77C-4DE8-8CB8-B30D58DC5A19}"/>
                </a:ext>
              </a:extLst>
            </p:cNvPr>
            <p:cNvCxnSpPr/>
            <p:nvPr/>
          </p:nvCxnSpPr>
          <p:spPr>
            <a:xfrm flipV="1">
              <a:off x="-4187885" y="1861423"/>
              <a:ext cx="1298721" cy="566369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F6ECC06-471B-4A9C-BEA2-0F3EF9717C3F}"/>
                </a:ext>
              </a:extLst>
            </p:cNvPr>
            <p:cNvCxnSpPr>
              <a:endCxn id="21" idx="6"/>
            </p:cNvCxnSpPr>
            <p:nvPr/>
          </p:nvCxnSpPr>
          <p:spPr>
            <a:xfrm flipV="1">
              <a:off x="-3653054" y="1046379"/>
              <a:ext cx="1044611" cy="332110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8C990B5-7D4E-42AF-B46B-66378ACD0E1C}"/>
                </a:ext>
              </a:extLst>
            </p:cNvPr>
            <p:cNvCxnSpPr/>
            <p:nvPr/>
          </p:nvCxnSpPr>
          <p:spPr>
            <a:xfrm flipV="1">
              <a:off x="-3687942" y="546708"/>
              <a:ext cx="208754" cy="797486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30A0FB9-B6E4-406A-BFC1-0074E26AE2C4}"/>
                </a:ext>
              </a:extLst>
            </p:cNvPr>
            <p:cNvCxnSpPr>
              <a:stCxn id="41" idx="2"/>
              <a:endCxn id="21" idx="5"/>
            </p:cNvCxnSpPr>
            <p:nvPr/>
          </p:nvCxnSpPr>
          <p:spPr>
            <a:xfrm flipH="1" flipV="1">
              <a:off x="-2626112" y="1089035"/>
              <a:ext cx="753339" cy="621782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06951A5-6223-4873-8744-3845B6DA2081}"/>
                </a:ext>
              </a:extLst>
            </p:cNvPr>
            <p:cNvCxnSpPr/>
            <p:nvPr/>
          </p:nvCxnSpPr>
          <p:spPr>
            <a:xfrm flipH="1">
              <a:off x="-1744975" y="873240"/>
              <a:ext cx="815981" cy="804471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5856696-41D5-4C73-928D-640F3F19A686}"/>
                </a:ext>
              </a:extLst>
            </p:cNvPr>
            <p:cNvCxnSpPr>
              <a:endCxn id="29" idx="6"/>
            </p:cNvCxnSpPr>
            <p:nvPr/>
          </p:nvCxnSpPr>
          <p:spPr>
            <a:xfrm flipH="1">
              <a:off x="-1480734" y="823974"/>
              <a:ext cx="546977" cy="64741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E346698-D077-49CC-8560-A375FE317FA2}"/>
                </a:ext>
              </a:extLst>
            </p:cNvPr>
            <p:cNvCxnSpPr/>
            <p:nvPr/>
          </p:nvCxnSpPr>
          <p:spPr>
            <a:xfrm flipH="1">
              <a:off x="-1779318" y="958484"/>
              <a:ext cx="228189" cy="700151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55633E-A55D-4C1D-A06A-31AB5C85194F}"/>
                </a:ext>
              </a:extLst>
            </p:cNvPr>
            <p:cNvCxnSpPr/>
            <p:nvPr/>
          </p:nvCxnSpPr>
          <p:spPr>
            <a:xfrm flipV="1">
              <a:off x="-2626281" y="315088"/>
              <a:ext cx="905103" cy="670966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41B0CCB-18E2-4266-B639-250A52099396}"/>
                </a:ext>
              </a:extLst>
            </p:cNvPr>
            <p:cNvCxnSpPr>
              <a:endCxn id="21" idx="4"/>
            </p:cNvCxnSpPr>
            <p:nvPr/>
          </p:nvCxnSpPr>
          <p:spPr>
            <a:xfrm flipV="1">
              <a:off x="-2846508" y="1106704"/>
              <a:ext cx="177740" cy="653191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D0403A1-D4A2-4648-A1F2-589509586B81}"/>
                </a:ext>
              </a:extLst>
            </p:cNvPr>
            <p:cNvCxnSpPr>
              <a:endCxn id="16" idx="5"/>
            </p:cNvCxnSpPr>
            <p:nvPr/>
          </p:nvCxnSpPr>
          <p:spPr>
            <a:xfrm flipH="1" flipV="1">
              <a:off x="-3409753" y="525974"/>
              <a:ext cx="684453" cy="490242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857B31C-8388-4E4E-A929-92F919C4F0AA}"/>
                </a:ext>
              </a:extLst>
            </p:cNvPr>
            <p:cNvCxnSpPr/>
            <p:nvPr/>
          </p:nvCxnSpPr>
          <p:spPr>
            <a:xfrm flipV="1">
              <a:off x="-2965877" y="1903039"/>
              <a:ext cx="107698" cy="645330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0F0A789-1476-4296-95DD-2CF1B5861896}"/>
                </a:ext>
              </a:extLst>
            </p:cNvPr>
            <p:cNvCxnSpPr>
              <a:endCxn id="18" idx="5"/>
            </p:cNvCxnSpPr>
            <p:nvPr/>
          </p:nvCxnSpPr>
          <p:spPr>
            <a:xfrm flipH="1" flipV="1">
              <a:off x="-1591748" y="316424"/>
              <a:ext cx="657823" cy="471045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3E8ECDD-955F-424C-8AA3-797802ED5DD3}"/>
                </a:ext>
              </a:extLst>
            </p:cNvPr>
            <p:cNvCxnSpPr/>
            <p:nvPr/>
          </p:nvCxnSpPr>
          <p:spPr>
            <a:xfrm flipH="1" flipV="1">
              <a:off x="-1626104" y="351762"/>
              <a:ext cx="85045" cy="458959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680781A5-8F65-4EA6-94EE-2F0344DAA32F}"/>
                </a:ext>
              </a:extLst>
            </p:cNvPr>
            <p:cNvCxnSpPr/>
            <p:nvPr/>
          </p:nvCxnSpPr>
          <p:spPr>
            <a:xfrm flipV="1">
              <a:off x="-1617148" y="17256"/>
              <a:ext cx="204248" cy="188456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CD9C7797-8DDD-457C-AAFB-FA19D22C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92" y="1849420"/>
            <a:ext cx="38719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个性化与精准的营销</a:t>
            </a:r>
          </a:p>
        </p:txBody>
      </p:sp>
      <p:grpSp>
        <p:nvGrpSpPr>
          <p:cNvPr id="67" name="组合 190">
            <a:extLst>
              <a:ext uri="{FF2B5EF4-FFF2-40B4-BE49-F238E27FC236}">
                <a16:creationId xmlns:a16="http://schemas.microsoft.com/office/drawing/2014/main" id="{C4E7EEB3-493B-46CA-A312-024F7D6E706B}"/>
              </a:ext>
            </a:extLst>
          </p:cNvPr>
          <p:cNvGrpSpPr>
            <a:grpSpLocks/>
          </p:cNvGrpSpPr>
          <p:nvPr/>
        </p:nvGrpSpPr>
        <p:grpSpPr bwMode="auto">
          <a:xfrm rot="-3600000">
            <a:off x="7010769" y="3129613"/>
            <a:ext cx="2035175" cy="2035175"/>
            <a:chOff x="3246664" y="1107657"/>
            <a:chExt cx="2468336" cy="2468336"/>
          </a:xfrm>
        </p:grpSpPr>
        <p:sp>
          <p:nvSpPr>
            <p:cNvPr id="68" name="空心弧 67">
              <a:extLst>
                <a:ext uri="{FF2B5EF4-FFF2-40B4-BE49-F238E27FC236}">
                  <a16:creationId xmlns:a16="http://schemas.microsoft.com/office/drawing/2014/main" id="{E6D6B2C5-66C9-4BE1-99EE-CD7A6223595D}"/>
                </a:ext>
              </a:extLst>
            </p:cNvPr>
            <p:cNvSpPr/>
            <p:nvPr/>
          </p:nvSpPr>
          <p:spPr>
            <a:xfrm rot="10800000">
              <a:off x="3246664" y="1107657"/>
              <a:ext cx="2468336" cy="2468336"/>
            </a:xfrm>
            <a:prstGeom prst="blockArc">
              <a:avLst>
                <a:gd name="adj1" fmla="val 8499557"/>
                <a:gd name="adj2" fmla="val 18375636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空心弧 68">
              <a:extLst>
                <a:ext uri="{FF2B5EF4-FFF2-40B4-BE49-F238E27FC236}">
                  <a16:creationId xmlns:a16="http://schemas.microsoft.com/office/drawing/2014/main" id="{B95E96F4-0EDA-41D1-B252-2652A83743D1}"/>
                </a:ext>
              </a:extLst>
            </p:cNvPr>
            <p:cNvSpPr/>
            <p:nvPr/>
          </p:nvSpPr>
          <p:spPr>
            <a:xfrm>
              <a:off x="3246664" y="1107657"/>
              <a:ext cx="2468336" cy="2468336"/>
            </a:xfrm>
            <a:prstGeom prst="blockArc">
              <a:avLst>
                <a:gd name="adj1" fmla="val 7964333"/>
                <a:gd name="adj2" fmla="val 18958571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组合 198">
            <a:extLst>
              <a:ext uri="{FF2B5EF4-FFF2-40B4-BE49-F238E27FC236}">
                <a16:creationId xmlns:a16="http://schemas.microsoft.com/office/drawing/2014/main" id="{7B134AB1-28F2-4492-AC5A-C5111147A463}"/>
              </a:ext>
            </a:extLst>
          </p:cNvPr>
          <p:cNvGrpSpPr>
            <a:grpSpLocks/>
          </p:cNvGrpSpPr>
          <p:nvPr/>
        </p:nvGrpSpPr>
        <p:grpSpPr bwMode="auto">
          <a:xfrm rot="-3600000">
            <a:off x="10905700" y="3109769"/>
            <a:ext cx="2035175" cy="2036763"/>
            <a:chOff x="3246664" y="1107657"/>
            <a:chExt cx="2468336" cy="2468336"/>
          </a:xfrm>
        </p:grpSpPr>
        <p:sp>
          <p:nvSpPr>
            <p:cNvPr id="71" name="空心弧 70">
              <a:extLst>
                <a:ext uri="{FF2B5EF4-FFF2-40B4-BE49-F238E27FC236}">
                  <a16:creationId xmlns:a16="http://schemas.microsoft.com/office/drawing/2014/main" id="{89FB2927-B5EB-42DD-A7E0-6DEFDA61CD80}"/>
                </a:ext>
              </a:extLst>
            </p:cNvPr>
            <p:cNvSpPr/>
            <p:nvPr/>
          </p:nvSpPr>
          <p:spPr>
            <a:xfrm rot="10800000">
              <a:off x="3246664" y="1107657"/>
              <a:ext cx="2468336" cy="2468336"/>
            </a:xfrm>
            <a:prstGeom prst="blockArc">
              <a:avLst>
                <a:gd name="adj1" fmla="val 8499557"/>
                <a:gd name="adj2" fmla="val 18375636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空心弧 71">
              <a:extLst>
                <a:ext uri="{FF2B5EF4-FFF2-40B4-BE49-F238E27FC236}">
                  <a16:creationId xmlns:a16="http://schemas.microsoft.com/office/drawing/2014/main" id="{946429D3-EAA0-44E4-AEA0-848BCC3F6DC7}"/>
                </a:ext>
              </a:extLst>
            </p:cNvPr>
            <p:cNvSpPr/>
            <p:nvPr/>
          </p:nvSpPr>
          <p:spPr>
            <a:xfrm>
              <a:off x="3246664" y="1107657"/>
              <a:ext cx="2468336" cy="2468336"/>
            </a:xfrm>
            <a:prstGeom prst="blockArc">
              <a:avLst>
                <a:gd name="adj1" fmla="val 7964333"/>
                <a:gd name="adj2" fmla="val 18958571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组合 208">
            <a:extLst>
              <a:ext uri="{FF2B5EF4-FFF2-40B4-BE49-F238E27FC236}">
                <a16:creationId xmlns:a16="http://schemas.microsoft.com/office/drawing/2014/main" id="{14D742CA-5647-45DA-9BC6-A70E2909E9F3}"/>
              </a:ext>
            </a:extLst>
          </p:cNvPr>
          <p:cNvGrpSpPr>
            <a:grpSpLocks/>
          </p:cNvGrpSpPr>
          <p:nvPr/>
        </p:nvGrpSpPr>
        <p:grpSpPr bwMode="auto">
          <a:xfrm rot="-3600000">
            <a:off x="14890325" y="3109769"/>
            <a:ext cx="2035175" cy="2036763"/>
            <a:chOff x="3246664" y="1107657"/>
            <a:chExt cx="2468336" cy="2468336"/>
          </a:xfrm>
        </p:grpSpPr>
        <p:sp>
          <p:nvSpPr>
            <p:cNvPr id="74" name="空心弧 73">
              <a:extLst>
                <a:ext uri="{FF2B5EF4-FFF2-40B4-BE49-F238E27FC236}">
                  <a16:creationId xmlns:a16="http://schemas.microsoft.com/office/drawing/2014/main" id="{CE59C5E9-C9C3-475F-ADCF-EA6C1BC481F3}"/>
                </a:ext>
              </a:extLst>
            </p:cNvPr>
            <p:cNvSpPr/>
            <p:nvPr/>
          </p:nvSpPr>
          <p:spPr>
            <a:xfrm rot="10800000">
              <a:off x="3246664" y="1107657"/>
              <a:ext cx="2468336" cy="2468336"/>
            </a:xfrm>
            <a:prstGeom prst="blockArc">
              <a:avLst>
                <a:gd name="adj1" fmla="val 8499557"/>
                <a:gd name="adj2" fmla="val 18375636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空心弧 74">
              <a:extLst>
                <a:ext uri="{FF2B5EF4-FFF2-40B4-BE49-F238E27FC236}">
                  <a16:creationId xmlns:a16="http://schemas.microsoft.com/office/drawing/2014/main" id="{4B1855C4-BCD6-4198-9646-9DD6D4AEF2E4}"/>
                </a:ext>
              </a:extLst>
            </p:cNvPr>
            <p:cNvSpPr/>
            <p:nvPr/>
          </p:nvSpPr>
          <p:spPr>
            <a:xfrm>
              <a:off x="3246664" y="1107657"/>
              <a:ext cx="2468336" cy="2468336"/>
            </a:xfrm>
            <a:prstGeom prst="blockArc">
              <a:avLst>
                <a:gd name="adj1" fmla="val 7964333"/>
                <a:gd name="adj2" fmla="val 18958571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组合 229">
            <a:extLst>
              <a:ext uri="{FF2B5EF4-FFF2-40B4-BE49-F238E27FC236}">
                <a16:creationId xmlns:a16="http://schemas.microsoft.com/office/drawing/2014/main" id="{05AC7BF9-F8C0-45A8-B00E-BEF05B8C1C32}"/>
              </a:ext>
            </a:extLst>
          </p:cNvPr>
          <p:cNvGrpSpPr>
            <a:grpSpLocks/>
          </p:cNvGrpSpPr>
          <p:nvPr/>
        </p:nvGrpSpPr>
        <p:grpSpPr bwMode="auto">
          <a:xfrm>
            <a:off x="16519360" y="11248909"/>
            <a:ext cx="5886450" cy="1347788"/>
            <a:chOff x="3378566" y="2949708"/>
            <a:chExt cx="6051997" cy="1385055"/>
          </a:xfrm>
        </p:grpSpPr>
        <p:grpSp>
          <p:nvGrpSpPr>
            <p:cNvPr id="77" name="组合 230">
              <a:extLst>
                <a:ext uri="{FF2B5EF4-FFF2-40B4-BE49-F238E27FC236}">
                  <a16:creationId xmlns:a16="http://schemas.microsoft.com/office/drawing/2014/main" id="{708FD107-BF20-4330-BE08-66BC42517C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8566" y="3708158"/>
              <a:ext cx="517843" cy="540249"/>
              <a:chOff x="11782424" y="6248399"/>
              <a:chExt cx="495301" cy="516732"/>
            </a:xfrm>
          </p:grpSpPr>
          <p:sp>
            <p:nvSpPr>
              <p:cNvPr id="96" name="任意多边形 249">
                <a:extLst>
                  <a:ext uri="{FF2B5EF4-FFF2-40B4-BE49-F238E27FC236}">
                    <a16:creationId xmlns:a16="http://schemas.microsoft.com/office/drawing/2014/main" id="{6BF57F8A-B5CB-4319-B5A7-F2EC41ABB3D2}"/>
                  </a:ext>
                </a:extLst>
              </p:cNvPr>
              <p:cNvSpPr/>
              <p:nvPr/>
            </p:nvSpPr>
            <p:spPr>
              <a:xfrm>
                <a:off x="11782424" y="6506004"/>
                <a:ext cx="457401" cy="259023"/>
              </a:xfrm>
              <a:custGeom>
                <a:avLst/>
                <a:gdLst>
                  <a:gd name="connsiteX0" fmla="*/ 428625 w 431006"/>
                  <a:gd name="connsiteY0" fmla="*/ 247650 h 247650"/>
                  <a:gd name="connsiteX1" fmla="*/ 0 w 431006"/>
                  <a:gd name="connsiteY1" fmla="*/ 0 h 247650"/>
                  <a:gd name="connsiteX2" fmla="*/ 431006 w 431006"/>
                  <a:gd name="connsiteY2" fmla="*/ 83344 h 247650"/>
                  <a:gd name="connsiteX3" fmla="*/ 428625 w 431006"/>
                  <a:gd name="connsiteY3" fmla="*/ 247650 h 247650"/>
                  <a:gd name="connsiteX0" fmla="*/ 428625 w 433262"/>
                  <a:gd name="connsiteY0" fmla="*/ 247650 h 247650"/>
                  <a:gd name="connsiteX1" fmla="*/ 0 w 433262"/>
                  <a:gd name="connsiteY1" fmla="*/ 0 h 247650"/>
                  <a:gd name="connsiteX2" fmla="*/ 433262 w 433262"/>
                  <a:gd name="connsiteY2" fmla="*/ 78801 h 247650"/>
                  <a:gd name="connsiteX3" fmla="*/ 428625 w 433262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262" h="247650">
                    <a:moveTo>
                      <a:pt x="428625" y="247650"/>
                    </a:moveTo>
                    <a:lnTo>
                      <a:pt x="0" y="0"/>
                    </a:lnTo>
                    <a:lnTo>
                      <a:pt x="433262" y="78801"/>
                    </a:lnTo>
                    <a:cubicBezTo>
                      <a:pt x="432468" y="133570"/>
                      <a:pt x="429419" y="192881"/>
                      <a:pt x="428625" y="247650"/>
                    </a:cubicBezTo>
                    <a:close/>
                  </a:path>
                </a:pathLst>
              </a:custGeom>
              <a:solidFill>
                <a:srgbClr val="2E7C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任意多边形 250">
                <a:extLst>
                  <a:ext uri="{FF2B5EF4-FFF2-40B4-BE49-F238E27FC236}">
                    <a16:creationId xmlns:a16="http://schemas.microsoft.com/office/drawing/2014/main" id="{3760F38D-BD79-492E-B8D4-6051F4EE85A8}"/>
                  </a:ext>
                </a:extLst>
              </p:cNvPr>
              <p:cNvSpPr/>
              <p:nvPr/>
            </p:nvSpPr>
            <p:spPr>
              <a:xfrm>
                <a:off x="11782424" y="6248542"/>
                <a:ext cx="494867" cy="338602"/>
              </a:xfrm>
              <a:custGeom>
                <a:avLst/>
                <a:gdLst>
                  <a:gd name="connsiteX0" fmla="*/ 0 w 471487"/>
                  <a:gd name="connsiteY0" fmla="*/ 240506 h 314325"/>
                  <a:gd name="connsiteX1" fmla="*/ 435769 w 471487"/>
                  <a:gd name="connsiteY1" fmla="*/ 314325 h 314325"/>
                  <a:gd name="connsiteX2" fmla="*/ 471487 w 471487"/>
                  <a:gd name="connsiteY2" fmla="*/ 0 h 314325"/>
                  <a:gd name="connsiteX3" fmla="*/ 0 w 471487"/>
                  <a:gd name="connsiteY3" fmla="*/ 24050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87" h="314325">
                    <a:moveTo>
                      <a:pt x="0" y="240506"/>
                    </a:moveTo>
                    <a:lnTo>
                      <a:pt x="435769" y="314325"/>
                    </a:lnTo>
                    <a:lnTo>
                      <a:pt x="471487" y="0"/>
                    </a:lnTo>
                    <a:lnTo>
                      <a:pt x="0" y="240506"/>
                    </a:lnTo>
                    <a:close/>
                  </a:path>
                </a:pathLst>
              </a:custGeom>
              <a:solidFill>
                <a:srgbClr val="1A3C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组合 231">
              <a:extLst>
                <a:ext uri="{FF2B5EF4-FFF2-40B4-BE49-F238E27FC236}">
                  <a16:creationId xmlns:a16="http://schemas.microsoft.com/office/drawing/2014/main" id="{B0977381-7902-4974-AD69-C00988546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2715" y="3748245"/>
              <a:ext cx="257765" cy="346119"/>
              <a:chOff x="11348845" y="5974356"/>
              <a:chExt cx="273062" cy="366662"/>
            </a:xfrm>
          </p:grpSpPr>
          <p:sp>
            <p:nvSpPr>
              <p:cNvPr id="94" name="任意多边形 247">
                <a:extLst>
                  <a:ext uri="{FF2B5EF4-FFF2-40B4-BE49-F238E27FC236}">
                    <a16:creationId xmlns:a16="http://schemas.microsoft.com/office/drawing/2014/main" id="{F30EBE2D-1908-40E8-AFD6-6D96E3B7B114}"/>
                  </a:ext>
                </a:extLst>
              </p:cNvPr>
              <p:cNvSpPr/>
              <p:nvPr/>
            </p:nvSpPr>
            <p:spPr>
              <a:xfrm>
                <a:off x="11393019" y="5975253"/>
                <a:ext cx="228229" cy="366383"/>
              </a:xfrm>
              <a:custGeom>
                <a:avLst/>
                <a:gdLst>
                  <a:gd name="connsiteX0" fmla="*/ 205740 w 228600"/>
                  <a:gd name="connsiteY0" fmla="*/ 0 h 365760"/>
                  <a:gd name="connsiteX1" fmla="*/ 228600 w 228600"/>
                  <a:gd name="connsiteY1" fmla="*/ 365760 h 365760"/>
                  <a:gd name="connsiteX2" fmla="*/ 0 w 228600"/>
                  <a:gd name="connsiteY2" fmla="*/ 320040 h 365760"/>
                  <a:gd name="connsiteX3" fmla="*/ 205740 w 228600"/>
                  <a:gd name="connsiteY3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365760">
                    <a:moveTo>
                      <a:pt x="205740" y="0"/>
                    </a:moveTo>
                    <a:lnTo>
                      <a:pt x="228600" y="365760"/>
                    </a:lnTo>
                    <a:lnTo>
                      <a:pt x="0" y="320040"/>
                    </a:lnTo>
                    <a:lnTo>
                      <a:pt x="205740" y="0"/>
                    </a:lnTo>
                    <a:close/>
                  </a:path>
                </a:pathLst>
              </a:custGeom>
              <a:solidFill>
                <a:srgbClr val="8D87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任意多边形 248">
                <a:extLst>
                  <a:ext uri="{FF2B5EF4-FFF2-40B4-BE49-F238E27FC236}">
                    <a16:creationId xmlns:a16="http://schemas.microsoft.com/office/drawing/2014/main" id="{3B43A1AF-5C93-4858-BECB-9CD3DDF443F6}"/>
                  </a:ext>
                </a:extLst>
              </p:cNvPr>
              <p:cNvSpPr/>
              <p:nvPr/>
            </p:nvSpPr>
            <p:spPr>
              <a:xfrm>
                <a:off x="11348065" y="5973525"/>
                <a:ext cx="252435" cy="323177"/>
              </a:xfrm>
              <a:custGeom>
                <a:avLst/>
                <a:gdLst>
                  <a:gd name="connsiteX0" fmla="*/ 0 w 274320"/>
                  <a:gd name="connsiteY0" fmla="*/ 106680 h 304800"/>
                  <a:gd name="connsiteX1" fmla="*/ 274320 w 274320"/>
                  <a:gd name="connsiteY1" fmla="*/ 0 h 304800"/>
                  <a:gd name="connsiteX2" fmla="*/ 53340 w 274320"/>
                  <a:gd name="connsiteY2" fmla="*/ 304800 h 304800"/>
                  <a:gd name="connsiteX3" fmla="*/ 0 w 274320"/>
                  <a:gd name="connsiteY3" fmla="*/ 106680 h 304800"/>
                  <a:gd name="connsiteX0" fmla="*/ 0 w 274320"/>
                  <a:gd name="connsiteY0" fmla="*/ 106680 h 323850"/>
                  <a:gd name="connsiteX1" fmla="*/ 274320 w 274320"/>
                  <a:gd name="connsiteY1" fmla="*/ 0 h 323850"/>
                  <a:gd name="connsiteX2" fmla="*/ 60484 w 274320"/>
                  <a:gd name="connsiteY2" fmla="*/ 323850 h 323850"/>
                  <a:gd name="connsiteX3" fmla="*/ 0 w 274320"/>
                  <a:gd name="connsiteY3" fmla="*/ 106680 h 323850"/>
                  <a:gd name="connsiteX0" fmla="*/ 0 w 252889"/>
                  <a:gd name="connsiteY0" fmla="*/ 130492 h 323850"/>
                  <a:gd name="connsiteX1" fmla="*/ 252889 w 252889"/>
                  <a:gd name="connsiteY1" fmla="*/ 0 h 323850"/>
                  <a:gd name="connsiteX2" fmla="*/ 39053 w 252889"/>
                  <a:gd name="connsiteY2" fmla="*/ 323850 h 323850"/>
                  <a:gd name="connsiteX3" fmla="*/ 0 w 252889"/>
                  <a:gd name="connsiteY3" fmla="*/ 130492 h 323850"/>
                  <a:gd name="connsiteX0" fmla="*/ 0 w 252889"/>
                  <a:gd name="connsiteY0" fmla="*/ 130492 h 322371"/>
                  <a:gd name="connsiteX1" fmla="*/ 252889 w 252889"/>
                  <a:gd name="connsiteY1" fmla="*/ 0 h 322371"/>
                  <a:gd name="connsiteX2" fmla="*/ 44968 w 252889"/>
                  <a:gd name="connsiteY2" fmla="*/ 322371 h 322371"/>
                  <a:gd name="connsiteX3" fmla="*/ 0 w 252889"/>
                  <a:gd name="connsiteY3" fmla="*/ 130492 h 32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889" h="322371">
                    <a:moveTo>
                      <a:pt x="0" y="130492"/>
                    </a:moveTo>
                    <a:lnTo>
                      <a:pt x="252889" y="0"/>
                    </a:lnTo>
                    <a:lnTo>
                      <a:pt x="44968" y="322371"/>
                    </a:lnTo>
                    <a:lnTo>
                      <a:pt x="0" y="130492"/>
                    </a:lnTo>
                    <a:close/>
                  </a:path>
                </a:pathLst>
              </a:custGeom>
              <a:solidFill>
                <a:srgbClr val="5E5E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组合 232">
              <a:extLst>
                <a:ext uri="{FF2B5EF4-FFF2-40B4-BE49-F238E27FC236}">
                  <a16:creationId xmlns:a16="http://schemas.microsoft.com/office/drawing/2014/main" id="{B4884057-FE8B-4A0E-BCC9-130DCEBDA61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290150" y="3553683"/>
              <a:ext cx="249530" cy="260327"/>
              <a:chOff x="11782424" y="6248399"/>
              <a:chExt cx="495301" cy="516732"/>
            </a:xfrm>
          </p:grpSpPr>
          <p:sp>
            <p:nvSpPr>
              <p:cNvPr id="92" name="任意多边形 245">
                <a:extLst>
                  <a:ext uri="{FF2B5EF4-FFF2-40B4-BE49-F238E27FC236}">
                    <a16:creationId xmlns:a16="http://schemas.microsoft.com/office/drawing/2014/main" id="{45033793-A4F0-4F1F-92B7-BCE81F5B233D}"/>
                  </a:ext>
                </a:extLst>
              </p:cNvPr>
              <p:cNvSpPr/>
              <p:nvPr/>
            </p:nvSpPr>
            <p:spPr>
              <a:xfrm>
                <a:off x="11783730" y="6506786"/>
                <a:ext cx="453559" cy="259056"/>
              </a:xfrm>
              <a:custGeom>
                <a:avLst/>
                <a:gdLst>
                  <a:gd name="connsiteX0" fmla="*/ 428625 w 431006"/>
                  <a:gd name="connsiteY0" fmla="*/ 247650 h 247650"/>
                  <a:gd name="connsiteX1" fmla="*/ 0 w 431006"/>
                  <a:gd name="connsiteY1" fmla="*/ 0 h 247650"/>
                  <a:gd name="connsiteX2" fmla="*/ 431006 w 431006"/>
                  <a:gd name="connsiteY2" fmla="*/ 83344 h 247650"/>
                  <a:gd name="connsiteX3" fmla="*/ 428625 w 431006"/>
                  <a:gd name="connsiteY3" fmla="*/ 247650 h 247650"/>
                  <a:gd name="connsiteX0" fmla="*/ 428625 w 433262"/>
                  <a:gd name="connsiteY0" fmla="*/ 247650 h 247650"/>
                  <a:gd name="connsiteX1" fmla="*/ 0 w 433262"/>
                  <a:gd name="connsiteY1" fmla="*/ 0 h 247650"/>
                  <a:gd name="connsiteX2" fmla="*/ 433262 w 433262"/>
                  <a:gd name="connsiteY2" fmla="*/ 78801 h 247650"/>
                  <a:gd name="connsiteX3" fmla="*/ 428625 w 433262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262" h="247650">
                    <a:moveTo>
                      <a:pt x="428625" y="247650"/>
                    </a:moveTo>
                    <a:lnTo>
                      <a:pt x="0" y="0"/>
                    </a:lnTo>
                    <a:lnTo>
                      <a:pt x="433262" y="78801"/>
                    </a:lnTo>
                    <a:cubicBezTo>
                      <a:pt x="432468" y="133570"/>
                      <a:pt x="429419" y="192881"/>
                      <a:pt x="428625" y="247650"/>
                    </a:cubicBezTo>
                    <a:close/>
                  </a:path>
                </a:pathLst>
              </a:custGeom>
              <a:solidFill>
                <a:srgbClr val="2E7C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任意多边形 246">
                <a:extLst>
                  <a:ext uri="{FF2B5EF4-FFF2-40B4-BE49-F238E27FC236}">
                    <a16:creationId xmlns:a16="http://schemas.microsoft.com/office/drawing/2014/main" id="{9803989F-CE02-4B3B-91AB-9BE7FDFD8C9B}"/>
                  </a:ext>
                </a:extLst>
              </p:cNvPr>
              <p:cNvSpPr/>
              <p:nvPr/>
            </p:nvSpPr>
            <p:spPr>
              <a:xfrm>
                <a:off x="11783730" y="6260683"/>
                <a:ext cx="492436" cy="340011"/>
              </a:xfrm>
              <a:custGeom>
                <a:avLst/>
                <a:gdLst>
                  <a:gd name="connsiteX0" fmla="*/ 0 w 471487"/>
                  <a:gd name="connsiteY0" fmla="*/ 240506 h 314325"/>
                  <a:gd name="connsiteX1" fmla="*/ 435769 w 471487"/>
                  <a:gd name="connsiteY1" fmla="*/ 314325 h 314325"/>
                  <a:gd name="connsiteX2" fmla="*/ 471487 w 471487"/>
                  <a:gd name="connsiteY2" fmla="*/ 0 h 314325"/>
                  <a:gd name="connsiteX3" fmla="*/ 0 w 471487"/>
                  <a:gd name="connsiteY3" fmla="*/ 24050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87" h="314325">
                    <a:moveTo>
                      <a:pt x="0" y="240506"/>
                    </a:moveTo>
                    <a:lnTo>
                      <a:pt x="435769" y="314325"/>
                    </a:lnTo>
                    <a:lnTo>
                      <a:pt x="471487" y="0"/>
                    </a:lnTo>
                    <a:lnTo>
                      <a:pt x="0" y="240506"/>
                    </a:lnTo>
                    <a:close/>
                  </a:path>
                </a:pathLst>
              </a:custGeom>
              <a:solidFill>
                <a:srgbClr val="1A3C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组合 233">
              <a:extLst>
                <a:ext uri="{FF2B5EF4-FFF2-40B4-BE49-F238E27FC236}">
                  <a16:creationId xmlns:a16="http://schemas.microsoft.com/office/drawing/2014/main" id="{DEBAEB38-885E-4B39-8770-9DC56E699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3760" y="2949708"/>
              <a:ext cx="376803" cy="401514"/>
              <a:chOff x="11485559" y="6049345"/>
              <a:chExt cx="390790" cy="416419"/>
            </a:xfrm>
          </p:grpSpPr>
          <p:sp>
            <p:nvSpPr>
              <p:cNvPr id="90" name="任意多边形 243">
                <a:extLst>
                  <a:ext uri="{FF2B5EF4-FFF2-40B4-BE49-F238E27FC236}">
                    <a16:creationId xmlns:a16="http://schemas.microsoft.com/office/drawing/2014/main" id="{294EFEF6-51C8-4229-A0A1-E9AEDEE53951}"/>
                  </a:ext>
                </a:extLst>
              </p:cNvPr>
              <p:cNvSpPr/>
              <p:nvPr/>
            </p:nvSpPr>
            <p:spPr>
              <a:xfrm>
                <a:off x="11503948" y="6052729"/>
                <a:ext cx="372401" cy="412837"/>
              </a:xfrm>
              <a:custGeom>
                <a:avLst/>
                <a:gdLst>
                  <a:gd name="connsiteX0" fmla="*/ 205740 w 228600"/>
                  <a:gd name="connsiteY0" fmla="*/ 0 h 365760"/>
                  <a:gd name="connsiteX1" fmla="*/ 228600 w 228600"/>
                  <a:gd name="connsiteY1" fmla="*/ 365760 h 365760"/>
                  <a:gd name="connsiteX2" fmla="*/ 0 w 228600"/>
                  <a:gd name="connsiteY2" fmla="*/ 320040 h 365760"/>
                  <a:gd name="connsiteX3" fmla="*/ 205740 w 228600"/>
                  <a:gd name="connsiteY3" fmla="*/ 0 h 365760"/>
                  <a:gd name="connsiteX0" fmla="*/ 273008 w 295868"/>
                  <a:gd name="connsiteY0" fmla="*/ 0 h 780833"/>
                  <a:gd name="connsiteX1" fmla="*/ 295868 w 295868"/>
                  <a:gd name="connsiteY1" fmla="*/ 365760 h 780833"/>
                  <a:gd name="connsiteX2" fmla="*/ 0 w 295868"/>
                  <a:gd name="connsiteY2" fmla="*/ 780833 h 780833"/>
                  <a:gd name="connsiteX3" fmla="*/ 273008 w 295868"/>
                  <a:gd name="connsiteY3" fmla="*/ 0 h 780833"/>
                  <a:gd name="connsiteX0" fmla="*/ 0 w 611457"/>
                  <a:gd name="connsiteY0" fmla="*/ 0 h 679930"/>
                  <a:gd name="connsiteX1" fmla="*/ 611457 w 611457"/>
                  <a:gd name="connsiteY1" fmla="*/ 264857 h 679930"/>
                  <a:gd name="connsiteX2" fmla="*/ 315589 w 611457"/>
                  <a:gd name="connsiteY2" fmla="*/ 679930 h 679930"/>
                  <a:gd name="connsiteX3" fmla="*/ 0 w 611457"/>
                  <a:gd name="connsiteY3" fmla="*/ 0 h 679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457" h="679930">
                    <a:moveTo>
                      <a:pt x="0" y="0"/>
                    </a:moveTo>
                    <a:lnTo>
                      <a:pt x="611457" y="264857"/>
                    </a:lnTo>
                    <a:lnTo>
                      <a:pt x="315589" y="6799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87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任意多边形 244">
                <a:extLst>
                  <a:ext uri="{FF2B5EF4-FFF2-40B4-BE49-F238E27FC236}">
                    <a16:creationId xmlns:a16="http://schemas.microsoft.com/office/drawing/2014/main" id="{90BFB0DB-FA9E-42CA-8296-5E8B6120A538}"/>
                  </a:ext>
                </a:extLst>
              </p:cNvPr>
              <p:cNvSpPr/>
              <p:nvPr/>
            </p:nvSpPr>
            <p:spPr>
              <a:xfrm>
                <a:off x="11485328" y="6049345"/>
                <a:ext cx="208206" cy="414529"/>
              </a:xfrm>
              <a:custGeom>
                <a:avLst/>
                <a:gdLst>
                  <a:gd name="connsiteX0" fmla="*/ 0 w 274320"/>
                  <a:gd name="connsiteY0" fmla="*/ 106680 h 304800"/>
                  <a:gd name="connsiteX1" fmla="*/ 274320 w 274320"/>
                  <a:gd name="connsiteY1" fmla="*/ 0 h 304800"/>
                  <a:gd name="connsiteX2" fmla="*/ 53340 w 274320"/>
                  <a:gd name="connsiteY2" fmla="*/ 304800 h 304800"/>
                  <a:gd name="connsiteX3" fmla="*/ 0 w 274320"/>
                  <a:gd name="connsiteY3" fmla="*/ 106680 h 304800"/>
                  <a:gd name="connsiteX0" fmla="*/ 0 w 274320"/>
                  <a:gd name="connsiteY0" fmla="*/ 106680 h 323850"/>
                  <a:gd name="connsiteX1" fmla="*/ 274320 w 274320"/>
                  <a:gd name="connsiteY1" fmla="*/ 0 h 323850"/>
                  <a:gd name="connsiteX2" fmla="*/ 60484 w 274320"/>
                  <a:gd name="connsiteY2" fmla="*/ 323850 h 323850"/>
                  <a:gd name="connsiteX3" fmla="*/ 0 w 274320"/>
                  <a:gd name="connsiteY3" fmla="*/ 106680 h 323850"/>
                  <a:gd name="connsiteX0" fmla="*/ 0 w 252889"/>
                  <a:gd name="connsiteY0" fmla="*/ 130492 h 323850"/>
                  <a:gd name="connsiteX1" fmla="*/ 252889 w 252889"/>
                  <a:gd name="connsiteY1" fmla="*/ 0 h 323850"/>
                  <a:gd name="connsiteX2" fmla="*/ 39053 w 252889"/>
                  <a:gd name="connsiteY2" fmla="*/ 323850 h 323850"/>
                  <a:gd name="connsiteX3" fmla="*/ 0 w 252889"/>
                  <a:gd name="connsiteY3" fmla="*/ 130492 h 323850"/>
                  <a:gd name="connsiteX0" fmla="*/ 0 w 252889"/>
                  <a:gd name="connsiteY0" fmla="*/ 130492 h 322371"/>
                  <a:gd name="connsiteX1" fmla="*/ 252889 w 252889"/>
                  <a:gd name="connsiteY1" fmla="*/ 0 h 322371"/>
                  <a:gd name="connsiteX2" fmla="*/ 44968 w 252889"/>
                  <a:gd name="connsiteY2" fmla="*/ 322371 h 322371"/>
                  <a:gd name="connsiteX3" fmla="*/ 0 w 252889"/>
                  <a:gd name="connsiteY3" fmla="*/ 130492 h 322371"/>
                  <a:gd name="connsiteX0" fmla="*/ 0 w 44968"/>
                  <a:gd name="connsiteY0" fmla="*/ 537468 h 729347"/>
                  <a:gd name="connsiteX1" fmla="*/ 17450 w 44968"/>
                  <a:gd name="connsiteY1" fmla="*/ 0 h 729347"/>
                  <a:gd name="connsiteX2" fmla="*/ 44968 w 44968"/>
                  <a:gd name="connsiteY2" fmla="*/ 729347 h 729347"/>
                  <a:gd name="connsiteX3" fmla="*/ 0 w 44968"/>
                  <a:gd name="connsiteY3" fmla="*/ 537468 h 729347"/>
                  <a:gd name="connsiteX0" fmla="*/ 0 w 340948"/>
                  <a:gd name="connsiteY0" fmla="*/ 537468 h 682259"/>
                  <a:gd name="connsiteX1" fmla="*/ 17450 w 340948"/>
                  <a:gd name="connsiteY1" fmla="*/ 0 h 682259"/>
                  <a:gd name="connsiteX2" fmla="*/ 340948 w 340948"/>
                  <a:gd name="connsiteY2" fmla="*/ 682259 h 682259"/>
                  <a:gd name="connsiteX3" fmla="*/ 0 w 340948"/>
                  <a:gd name="connsiteY3" fmla="*/ 537468 h 68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948" h="682259">
                    <a:moveTo>
                      <a:pt x="0" y="537468"/>
                    </a:moveTo>
                    <a:lnTo>
                      <a:pt x="17450" y="0"/>
                    </a:lnTo>
                    <a:lnTo>
                      <a:pt x="340948" y="682259"/>
                    </a:lnTo>
                    <a:lnTo>
                      <a:pt x="0" y="537468"/>
                    </a:lnTo>
                    <a:close/>
                  </a:path>
                </a:pathLst>
              </a:custGeom>
              <a:solidFill>
                <a:srgbClr val="5E5E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1" name="图片 234">
              <a:extLst>
                <a:ext uri="{FF2B5EF4-FFF2-40B4-BE49-F238E27FC236}">
                  <a16:creationId xmlns:a16="http://schemas.microsoft.com/office/drawing/2014/main" id="{4212B633-0AD0-4E4C-94D4-C7AEA0CC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649" y="3544230"/>
              <a:ext cx="243861" cy="24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图片 235">
              <a:extLst>
                <a:ext uri="{FF2B5EF4-FFF2-40B4-BE49-F238E27FC236}">
                  <a16:creationId xmlns:a16="http://schemas.microsoft.com/office/drawing/2014/main" id="{0FE3BF80-4AA8-464E-B9CA-56A4B266B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594" y="3847041"/>
              <a:ext cx="451143" cy="48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图片 236">
              <a:extLst>
                <a:ext uri="{FF2B5EF4-FFF2-40B4-BE49-F238E27FC236}">
                  <a16:creationId xmlns:a16="http://schemas.microsoft.com/office/drawing/2014/main" id="{B2644A54-FF32-48B5-B22E-167190D37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7" y="3435939"/>
              <a:ext cx="609653" cy="65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图片 237">
              <a:extLst>
                <a:ext uri="{FF2B5EF4-FFF2-40B4-BE49-F238E27FC236}">
                  <a16:creationId xmlns:a16="http://schemas.microsoft.com/office/drawing/2014/main" id="{940CBDAB-AF74-4932-835E-BDB05E1C5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799" y="3379222"/>
              <a:ext cx="249958" cy="256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0528849A-E25F-4B5A-A69A-B12D501DC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000000">
              <a:off x="8636590" y="3445715"/>
              <a:ext cx="249958" cy="256054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C43A2A5-E8ED-4F9A-BB10-FB7CCC6C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780" y="3708158"/>
              <a:ext cx="243861" cy="243861"/>
            </a:xfrm>
            <a:prstGeom prst="rect">
              <a:avLst/>
            </a:prstGeom>
            <a:effectLst>
              <a:softEdge rad="63500"/>
            </a:effectLst>
          </p:spPr>
        </p:pic>
        <p:grpSp>
          <p:nvGrpSpPr>
            <p:cNvPr id="87" name="组合 240">
              <a:extLst>
                <a:ext uri="{FF2B5EF4-FFF2-40B4-BE49-F238E27FC236}">
                  <a16:creationId xmlns:a16="http://schemas.microsoft.com/office/drawing/2014/main" id="{4BDFB65A-D651-4AB9-818A-D03A09D58C57}"/>
                </a:ext>
              </a:extLst>
            </p:cNvPr>
            <p:cNvGrpSpPr>
              <a:grpSpLocks/>
            </p:cNvGrpSpPr>
            <p:nvPr/>
          </p:nvGrpSpPr>
          <p:grpSpPr bwMode="auto">
            <a:xfrm rot="4500000">
              <a:off x="5495390" y="3798177"/>
              <a:ext cx="379647" cy="467548"/>
              <a:chOff x="2388393" y="5258676"/>
              <a:chExt cx="453582" cy="483168"/>
            </a:xfrm>
          </p:grpSpPr>
          <p:sp>
            <p:nvSpPr>
              <p:cNvPr id="88" name="任意多边形 241">
                <a:extLst>
                  <a:ext uri="{FF2B5EF4-FFF2-40B4-BE49-F238E27FC236}">
                    <a16:creationId xmlns:a16="http://schemas.microsoft.com/office/drawing/2014/main" id="{8B5CCE14-305E-442A-A6CD-F5396E1FFD54}"/>
                  </a:ext>
                </a:extLst>
              </p:cNvPr>
              <p:cNvSpPr/>
              <p:nvPr/>
            </p:nvSpPr>
            <p:spPr>
              <a:xfrm>
                <a:off x="2383170" y="5267973"/>
                <a:ext cx="372279" cy="475641"/>
              </a:xfrm>
              <a:custGeom>
                <a:avLst/>
                <a:gdLst>
                  <a:gd name="connsiteX0" fmla="*/ 369093 w 369093"/>
                  <a:gd name="connsiteY0" fmla="*/ 481013 h 481013"/>
                  <a:gd name="connsiteX1" fmla="*/ 0 w 369093"/>
                  <a:gd name="connsiteY1" fmla="*/ 266700 h 481013"/>
                  <a:gd name="connsiteX2" fmla="*/ 297656 w 369093"/>
                  <a:gd name="connsiteY2" fmla="*/ 0 h 481013"/>
                  <a:gd name="connsiteX3" fmla="*/ 369093 w 369093"/>
                  <a:gd name="connsiteY3" fmla="*/ 481013 h 48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093" h="481013">
                    <a:moveTo>
                      <a:pt x="369093" y="481013"/>
                    </a:moveTo>
                    <a:lnTo>
                      <a:pt x="0" y="266700"/>
                    </a:lnTo>
                    <a:lnTo>
                      <a:pt x="297656" y="0"/>
                    </a:lnTo>
                    <a:lnTo>
                      <a:pt x="369093" y="481013"/>
                    </a:lnTo>
                    <a:close/>
                  </a:path>
                </a:pathLst>
              </a:custGeom>
              <a:solidFill>
                <a:srgbClr val="CCA4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任意多边形 242">
                <a:extLst>
                  <a:ext uri="{FF2B5EF4-FFF2-40B4-BE49-F238E27FC236}">
                    <a16:creationId xmlns:a16="http://schemas.microsoft.com/office/drawing/2014/main" id="{A8D31F71-98F9-4AAF-81E5-8295717F960D}"/>
                  </a:ext>
                </a:extLst>
              </p:cNvPr>
              <p:cNvSpPr/>
              <p:nvPr/>
            </p:nvSpPr>
            <p:spPr>
              <a:xfrm>
                <a:off x="2680829" y="5271972"/>
                <a:ext cx="157878" cy="475641"/>
              </a:xfrm>
              <a:custGeom>
                <a:avLst/>
                <a:gdLst>
                  <a:gd name="connsiteX0" fmla="*/ 73818 w 128587"/>
                  <a:gd name="connsiteY0" fmla="*/ 476250 h 476250"/>
                  <a:gd name="connsiteX1" fmla="*/ 0 w 128587"/>
                  <a:gd name="connsiteY1" fmla="*/ 0 h 476250"/>
                  <a:gd name="connsiteX2" fmla="*/ 128587 w 128587"/>
                  <a:gd name="connsiteY2" fmla="*/ 342900 h 476250"/>
                  <a:gd name="connsiteX3" fmla="*/ 73818 w 128587"/>
                  <a:gd name="connsiteY3" fmla="*/ 476250 h 476250"/>
                  <a:gd name="connsiteX0" fmla="*/ 73818 w 154781"/>
                  <a:gd name="connsiteY0" fmla="*/ 476250 h 476250"/>
                  <a:gd name="connsiteX1" fmla="*/ 0 w 154781"/>
                  <a:gd name="connsiteY1" fmla="*/ 0 h 476250"/>
                  <a:gd name="connsiteX2" fmla="*/ 154781 w 154781"/>
                  <a:gd name="connsiteY2" fmla="*/ 297656 h 476250"/>
                  <a:gd name="connsiteX3" fmla="*/ 73818 w 154781"/>
                  <a:gd name="connsiteY3" fmla="*/ 47625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781" h="476250">
                    <a:moveTo>
                      <a:pt x="73818" y="476250"/>
                    </a:moveTo>
                    <a:lnTo>
                      <a:pt x="0" y="0"/>
                    </a:lnTo>
                    <a:lnTo>
                      <a:pt x="154781" y="297656"/>
                    </a:lnTo>
                    <a:lnTo>
                      <a:pt x="73818" y="476250"/>
                    </a:lnTo>
                    <a:close/>
                  </a:path>
                </a:pathLst>
              </a:custGeom>
              <a:solidFill>
                <a:srgbClr val="9C55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8" name="组合 251">
            <a:extLst>
              <a:ext uri="{FF2B5EF4-FFF2-40B4-BE49-F238E27FC236}">
                <a16:creationId xmlns:a16="http://schemas.microsoft.com/office/drawing/2014/main" id="{D6A6F858-F6B2-43C3-8C0D-31DBD32BD489}"/>
              </a:ext>
            </a:extLst>
          </p:cNvPr>
          <p:cNvGrpSpPr>
            <a:grpSpLocks/>
          </p:cNvGrpSpPr>
          <p:nvPr/>
        </p:nvGrpSpPr>
        <p:grpSpPr bwMode="auto">
          <a:xfrm>
            <a:off x="953164" y="8787303"/>
            <a:ext cx="4054475" cy="4070350"/>
            <a:chOff x="4219914" y="1600200"/>
            <a:chExt cx="3742986" cy="3757983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806BD25-F181-46C9-AB08-E30A1696B697}"/>
                </a:ext>
              </a:extLst>
            </p:cNvPr>
            <p:cNvSpPr/>
            <p:nvPr/>
          </p:nvSpPr>
          <p:spPr>
            <a:xfrm>
              <a:off x="4266811" y="1600200"/>
              <a:ext cx="3657985" cy="3658317"/>
            </a:xfrm>
            <a:prstGeom prst="ellipse">
              <a:avLst/>
            </a:prstGeom>
            <a:gradFill>
              <a:gsLst>
                <a:gs pos="13000">
                  <a:srgbClr val="724659"/>
                </a:gs>
                <a:gs pos="72000">
                  <a:srgbClr val="27163A"/>
                </a:gs>
              </a:gsLst>
              <a:lin ang="2700000" scaled="1"/>
            </a:gra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00" name="组合 254">
              <a:extLst>
                <a:ext uri="{FF2B5EF4-FFF2-40B4-BE49-F238E27FC236}">
                  <a16:creationId xmlns:a16="http://schemas.microsoft.com/office/drawing/2014/main" id="{D91281FE-6725-44B7-AACD-7FAF4222CE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9914" y="1657097"/>
              <a:ext cx="3742986" cy="3701086"/>
              <a:chOff x="-4682605" y="-539032"/>
              <a:chExt cx="3874430" cy="3831059"/>
            </a:xfrm>
          </p:grpSpPr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B08973CA-2624-4B49-AD54-865A3917EB23}"/>
                  </a:ext>
                </a:extLst>
              </p:cNvPr>
              <p:cNvSpPr/>
              <p:nvPr/>
            </p:nvSpPr>
            <p:spPr>
              <a:xfrm>
                <a:off x="-4429265" y="333599"/>
                <a:ext cx="121360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76C3C149-766F-4DB9-848B-D1ED480B13F5}"/>
                  </a:ext>
                </a:extLst>
              </p:cNvPr>
              <p:cNvSpPr/>
              <p:nvPr/>
            </p:nvSpPr>
            <p:spPr>
              <a:xfrm>
                <a:off x="-3516028" y="-478072"/>
                <a:ext cx="121360" cy="119854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3F15F32E-5A91-451F-B687-04086E7F6F62}"/>
                  </a:ext>
                </a:extLst>
              </p:cNvPr>
              <p:cNvSpPr/>
              <p:nvPr/>
            </p:nvSpPr>
            <p:spPr>
              <a:xfrm>
                <a:off x="-3512994" y="423111"/>
                <a:ext cx="121360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229E64D6-FF30-4BE4-8512-0F8340D1779B}"/>
                  </a:ext>
                </a:extLst>
              </p:cNvPr>
              <p:cNvSpPr/>
              <p:nvPr/>
            </p:nvSpPr>
            <p:spPr>
              <a:xfrm>
                <a:off x="-2326696" y="-538758"/>
                <a:ext cx="119843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002A51BF-5C6B-43C0-8E0C-91000A213EAA}"/>
                  </a:ext>
                </a:extLst>
              </p:cNvPr>
              <p:cNvSpPr/>
              <p:nvPr/>
            </p:nvSpPr>
            <p:spPr>
              <a:xfrm>
                <a:off x="-1694106" y="213745"/>
                <a:ext cx="119844" cy="119854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BC85A156-8A38-4B28-A645-66AA805F050C}"/>
                  </a:ext>
                </a:extLst>
              </p:cNvPr>
              <p:cNvSpPr/>
              <p:nvPr/>
            </p:nvSpPr>
            <p:spPr>
              <a:xfrm>
                <a:off x="-1405875" y="-59341"/>
                <a:ext cx="121360" cy="119854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BFD6E547-2166-48EA-9B40-B73659F9C8F7}"/>
                  </a:ext>
                </a:extLst>
              </p:cNvPr>
              <p:cNvSpPr/>
              <p:nvPr/>
            </p:nvSpPr>
            <p:spPr>
              <a:xfrm>
                <a:off x="-929535" y="776604"/>
                <a:ext cx="121360" cy="119855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CCF7E8F9-432F-4FBF-AD2F-D32E8AC4420D}"/>
                  </a:ext>
                </a:extLst>
              </p:cNvPr>
              <p:cNvSpPr/>
              <p:nvPr/>
            </p:nvSpPr>
            <p:spPr>
              <a:xfrm>
                <a:off x="-2728703" y="985970"/>
                <a:ext cx="119844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9CBD65D5-37C9-43CC-B7F0-C1FE998CA425}"/>
                  </a:ext>
                </a:extLst>
              </p:cNvPr>
              <p:cNvSpPr/>
              <p:nvPr/>
            </p:nvSpPr>
            <p:spPr>
              <a:xfrm>
                <a:off x="-3757232" y="1344016"/>
                <a:ext cx="119844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CE02B374-D939-423E-A58A-1D80169D332B}"/>
                  </a:ext>
                </a:extLst>
              </p:cNvPr>
              <p:cNvSpPr/>
              <p:nvPr/>
            </p:nvSpPr>
            <p:spPr>
              <a:xfrm>
                <a:off x="-4682605" y="1339465"/>
                <a:ext cx="121360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D3BE344D-F7A5-43D6-8766-48711C3B493B}"/>
                  </a:ext>
                </a:extLst>
              </p:cNvPr>
              <p:cNvSpPr/>
              <p:nvPr/>
            </p:nvSpPr>
            <p:spPr>
              <a:xfrm>
                <a:off x="-4307904" y="2380225"/>
                <a:ext cx="119843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EF7A38E3-C052-4F0C-B365-465307A1086D}"/>
                  </a:ext>
                </a:extLst>
              </p:cNvPr>
              <p:cNvSpPr/>
              <p:nvPr/>
            </p:nvSpPr>
            <p:spPr>
              <a:xfrm>
                <a:off x="-3019968" y="2547110"/>
                <a:ext cx="121360" cy="119854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FBBBD1C1-C6B0-456E-8B86-BEF8F959246B}"/>
                  </a:ext>
                </a:extLst>
              </p:cNvPr>
              <p:cNvSpPr/>
              <p:nvPr/>
            </p:nvSpPr>
            <p:spPr>
              <a:xfrm>
                <a:off x="-2809104" y="3170656"/>
                <a:ext cx="119843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A0ECCCD9-DCE3-49A9-9CB7-FEB02A00C6BC}"/>
                  </a:ext>
                </a:extLst>
              </p:cNvPr>
              <p:cNvSpPr/>
              <p:nvPr/>
            </p:nvSpPr>
            <p:spPr>
              <a:xfrm>
                <a:off x="-1525718" y="2706410"/>
                <a:ext cx="119843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D109DAC6-B8A6-4811-9858-6C7565E8BCB5}"/>
                  </a:ext>
                </a:extLst>
              </p:cNvPr>
              <p:cNvSpPr/>
              <p:nvPr/>
            </p:nvSpPr>
            <p:spPr>
              <a:xfrm>
                <a:off x="-3637388" y="2958256"/>
                <a:ext cx="119843" cy="119855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EBEFE6C6-2824-4D46-9FD6-BD7FD8616D61}"/>
                  </a:ext>
                </a:extLst>
              </p:cNvPr>
              <p:cNvSpPr/>
              <p:nvPr/>
            </p:nvSpPr>
            <p:spPr>
              <a:xfrm>
                <a:off x="-1601568" y="828187"/>
                <a:ext cx="121360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D49617C0-7A30-4161-A222-E6C0026E1EE8}"/>
                  </a:ext>
                </a:extLst>
              </p:cNvPr>
              <p:cNvCxnSpPr/>
              <p:nvPr/>
            </p:nvCxnSpPr>
            <p:spPr>
              <a:xfrm flipH="1">
                <a:off x="-3459606" y="-365226"/>
                <a:ext cx="8044" cy="812800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F1452C67-8A44-4FFF-80D9-89554D53B511}"/>
                  </a:ext>
                </a:extLst>
              </p:cNvPr>
              <p:cNvCxnSpPr/>
              <p:nvPr/>
            </p:nvCxnSpPr>
            <p:spPr>
              <a:xfrm flipV="1">
                <a:off x="-4328692" y="-385252"/>
                <a:ext cx="839978" cy="730856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2BD8A892-EAEA-4EF8-AA07-4870EE1CF3B8}"/>
                  </a:ext>
                </a:extLst>
              </p:cNvPr>
              <p:cNvCxnSpPr>
                <a:endCxn id="103" idx="2"/>
              </p:cNvCxnSpPr>
              <p:nvPr/>
            </p:nvCxnSpPr>
            <p:spPr>
              <a:xfrm>
                <a:off x="-4313167" y="408994"/>
                <a:ext cx="800433" cy="74324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E15BEAFE-5B8D-4CBA-AF11-5FC66872D77F}"/>
                  </a:ext>
                </a:extLst>
              </p:cNvPr>
              <p:cNvCxnSpPr/>
              <p:nvPr/>
            </p:nvCxnSpPr>
            <p:spPr>
              <a:xfrm flipV="1">
                <a:off x="-3413533" y="-430571"/>
                <a:ext cx="1088914" cy="890794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D2C68460-A14F-434D-B215-A237FEA0C582}"/>
                  </a:ext>
                </a:extLst>
              </p:cNvPr>
              <p:cNvCxnSpPr>
                <a:endCxn id="102" idx="6"/>
              </p:cNvCxnSpPr>
              <p:nvPr/>
            </p:nvCxnSpPr>
            <p:spPr>
              <a:xfrm flipH="1">
                <a:off x="-3395259" y="-478707"/>
                <a:ext cx="1068070" cy="60325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639CEBAA-2AD9-443E-AEFD-DFC58CABE01E}"/>
                  </a:ext>
                </a:extLst>
              </p:cNvPr>
              <p:cNvCxnSpPr>
                <a:stCxn id="108" idx="7"/>
              </p:cNvCxnSpPr>
              <p:nvPr/>
            </p:nvCxnSpPr>
            <p:spPr>
              <a:xfrm flipV="1">
                <a:off x="-2626112" y="304872"/>
                <a:ext cx="904934" cy="698851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EFBFA324-169E-4C27-A1DF-3146831B4C1C}"/>
                  </a:ext>
                </a:extLst>
              </p:cNvPr>
              <p:cNvCxnSpPr>
                <a:endCxn id="105" idx="1"/>
              </p:cNvCxnSpPr>
              <p:nvPr/>
            </p:nvCxnSpPr>
            <p:spPr>
              <a:xfrm>
                <a:off x="-2224387" y="-443413"/>
                <a:ext cx="547327" cy="674525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CB43D4EB-9CE9-4CCE-A538-07B58BE2B405}"/>
                  </a:ext>
                </a:extLst>
              </p:cNvPr>
              <p:cNvCxnSpPr>
                <a:endCxn id="107" idx="1"/>
              </p:cNvCxnSpPr>
              <p:nvPr/>
            </p:nvCxnSpPr>
            <p:spPr>
              <a:xfrm>
                <a:off x="-1332544" y="8341"/>
                <a:ext cx="421388" cy="785565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A2458DC3-DFC5-484B-963C-D65E1EE19ABF}"/>
                  </a:ext>
                </a:extLst>
              </p:cNvPr>
              <p:cNvCxnSpPr>
                <a:endCxn id="110" idx="4"/>
              </p:cNvCxnSpPr>
              <p:nvPr/>
            </p:nvCxnSpPr>
            <p:spPr>
              <a:xfrm flipH="1" flipV="1">
                <a:off x="-4622280" y="1460298"/>
                <a:ext cx="343678" cy="919869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A7D9D7C5-E712-44D0-8018-FC06FD90D0B9}"/>
                  </a:ext>
                </a:extLst>
              </p:cNvPr>
              <p:cNvCxnSpPr/>
              <p:nvPr/>
            </p:nvCxnSpPr>
            <p:spPr>
              <a:xfrm flipH="1" flipV="1">
                <a:off x="-1801527" y="1726977"/>
                <a:ext cx="301894" cy="997548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70636552-B72D-4E23-9C8B-387F8F24BBEB}"/>
                  </a:ext>
                </a:extLst>
              </p:cNvPr>
              <p:cNvSpPr/>
              <p:nvPr/>
            </p:nvSpPr>
            <p:spPr>
              <a:xfrm>
                <a:off x="-2906192" y="1771850"/>
                <a:ext cx="119843" cy="119855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049AA5CF-A6C3-4AA6-8611-3395E974468D}"/>
                  </a:ext>
                </a:extLst>
              </p:cNvPr>
              <p:cNvSpPr/>
              <p:nvPr/>
            </p:nvSpPr>
            <p:spPr>
              <a:xfrm>
                <a:off x="-1873112" y="1650479"/>
                <a:ext cx="121360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764EEC96-DA35-47BC-8F08-ADDB366553EB}"/>
                  </a:ext>
                </a:extLst>
              </p:cNvPr>
              <p:cNvCxnSpPr/>
              <p:nvPr/>
            </p:nvCxnSpPr>
            <p:spPr>
              <a:xfrm flipH="1" flipV="1">
                <a:off x="-2277536" y="2380168"/>
                <a:ext cx="751717" cy="370554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2EF515BC-A265-48EC-B7B4-7DD37BD1889E}"/>
                  </a:ext>
                </a:extLst>
              </p:cNvPr>
              <p:cNvSpPr/>
              <p:nvPr/>
            </p:nvSpPr>
            <p:spPr>
              <a:xfrm>
                <a:off x="-2397996" y="2319539"/>
                <a:ext cx="121360" cy="121371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76D35D3F-CB07-49AF-8B8D-10D20D330648}"/>
                  </a:ext>
                </a:extLst>
              </p:cNvPr>
              <p:cNvCxnSpPr/>
              <p:nvPr/>
            </p:nvCxnSpPr>
            <p:spPr>
              <a:xfrm flipV="1">
                <a:off x="-2726067" y="2418683"/>
                <a:ext cx="379230" cy="756056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32592EEE-2DC5-4B0F-9A57-A3917112B1E0}"/>
                  </a:ext>
                </a:extLst>
              </p:cNvPr>
              <p:cNvCxnSpPr/>
              <p:nvPr/>
            </p:nvCxnSpPr>
            <p:spPr>
              <a:xfrm flipH="1" flipV="1">
                <a:off x="-2955748" y="2660837"/>
                <a:ext cx="195834" cy="516519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A99173CC-3BD1-4E91-970B-19DF7AECD6CB}"/>
                  </a:ext>
                </a:extLst>
              </p:cNvPr>
              <p:cNvCxnSpPr>
                <a:stCxn id="115" idx="1"/>
                <a:endCxn id="111" idx="5"/>
              </p:cNvCxnSpPr>
              <p:nvPr/>
            </p:nvCxnSpPr>
            <p:spPr>
              <a:xfrm flipH="1" flipV="1">
                <a:off x="-4205554" y="2483148"/>
                <a:ext cx="585153" cy="492538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DE8B6090-5FCC-4E75-9A23-6F3844414402}"/>
                  </a:ext>
                </a:extLst>
              </p:cNvPr>
              <p:cNvCxnSpPr>
                <a:stCxn id="112" idx="2"/>
                <a:endCxn id="111" idx="6"/>
              </p:cNvCxnSpPr>
              <p:nvPr/>
            </p:nvCxnSpPr>
            <p:spPr>
              <a:xfrm flipH="1" flipV="1">
                <a:off x="-4187885" y="2440492"/>
                <a:ext cx="1168637" cy="166370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E1D5AE24-5C15-435E-A2C1-55ACE5933239}"/>
                  </a:ext>
                </a:extLst>
              </p:cNvPr>
              <p:cNvCxnSpPr>
                <a:stCxn id="115" idx="7"/>
                <a:endCxn id="112" idx="3"/>
              </p:cNvCxnSpPr>
              <p:nvPr/>
            </p:nvCxnSpPr>
            <p:spPr>
              <a:xfrm flipV="1">
                <a:off x="-3535089" y="2649518"/>
                <a:ext cx="533510" cy="326168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28B4B1EC-06BF-4502-B794-D1192B534BBE}"/>
                  </a:ext>
                </a:extLst>
              </p:cNvPr>
              <p:cNvCxnSpPr>
                <a:endCxn id="130" idx="2"/>
              </p:cNvCxnSpPr>
              <p:nvPr/>
            </p:nvCxnSpPr>
            <p:spPr>
              <a:xfrm flipV="1">
                <a:off x="-2899202" y="2380167"/>
                <a:ext cx="501620" cy="213030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7D1FB493-E833-4B31-B0FC-3028F3108F50}"/>
                  </a:ext>
                </a:extLst>
              </p:cNvPr>
              <p:cNvCxnSpPr/>
              <p:nvPr/>
            </p:nvCxnSpPr>
            <p:spPr>
              <a:xfrm flipH="1">
                <a:off x="-2693227" y="2799451"/>
                <a:ext cx="1152169" cy="402772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B8E7B96E-D625-4C7B-BA61-A611FEFE7F9D}"/>
                  </a:ext>
                </a:extLst>
              </p:cNvPr>
              <p:cNvCxnSpPr/>
              <p:nvPr/>
            </p:nvCxnSpPr>
            <p:spPr>
              <a:xfrm flipV="1">
                <a:off x="-4219092" y="1466648"/>
                <a:ext cx="501619" cy="912174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DA18DBCA-4C57-49F9-8A69-C32DCBABE2BF}"/>
                  </a:ext>
                </a:extLst>
              </p:cNvPr>
              <p:cNvCxnSpPr/>
              <p:nvPr/>
            </p:nvCxnSpPr>
            <p:spPr>
              <a:xfrm flipV="1">
                <a:off x="-4187885" y="1861423"/>
                <a:ext cx="1298721" cy="566369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C851DC08-E80B-41B4-B957-EEA0BA114799}"/>
                  </a:ext>
                </a:extLst>
              </p:cNvPr>
              <p:cNvCxnSpPr>
                <a:endCxn id="108" idx="6"/>
              </p:cNvCxnSpPr>
              <p:nvPr/>
            </p:nvCxnSpPr>
            <p:spPr>
              <a:xfrm flipV="1">
                <a:off x="-3653054" y="1046379"/>
                <a:ext cx="1044611" cy="332110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7321995D-9F42-4E6C-B6CB-B73FA062B058}"/>
                  </a:ext>
                </a:extLst>
              </p:cNvPr>
              <p:cNvCxnSpPr/>
              <p:nvPr/>
            </p:nvCxnSpPr>
            <p:spPr>
              <a:xfrm flipV="1">
                <a:off x="-3687942" y="546708"/>
                <a:ext cx="208754" cy="797486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74E00931-5B87-42F6-8AF9-8B7E18899CA2}"/>
                  </a:ext>
                </a:extLst>
              </p:cNvPr>
              <p:cNvCxnSpPr>
                <a:stCxn id="128" idx="2"/>
                <a:endCxn id="108" idx="5"/>
              </p:cNvCxnSpPr>
              <p:nvPr/>
            </p:nvCxnSpPr>
            <p:spPr>
              <a:xfrm flipH="1" flipV="1">
                <a:off x="-2626112" y="1089035"/>
                <a:ext cx="753339" cy="621782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403CB766-E685-4C33-A15F-A44AE558E693}"/>
                  </a:ext>
                </a:extLst>
              </p:cNvPr>
              <p:cNvCxnSpPr/>
              <p:nvPr/>
            </p:nvCxnSpPr>
            <p:spPr>
              <a:xfrm flipH="1">
                <a:off x="-1744975" y="873240"/>
                <a:ext cx="815981" cy="804471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17DCE363-F40A-4B80-ACB4-243E00E4ACBD}"/>
                  </a:ext>
                </a:extLst>
              </p:cNvPr>
              <p:cNvCxnSpPr>
                <a:endCxn id="116" idx="6"/>
              </p:cNvCxnSpPr>
              <p:nvPr/>
            </p:nvCxnSpPr>
            <p:spPr>
              <a:xfrm flipH="1">
                <a:off x="-1480734" y="823974"/>
                <a:ext cx="546977" cy="64741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15267FB2-608B-4114-B16E-6B67D6E32A30}"/>
                  </a:ext>
                </a:extLst>
              </p:cNvPr>
              <p:cNvCxnSpPr/>
              <p:nvPr/>
            </p:nvCxnSpPr>
            <p:spPr>
              <a:xfrm flipH="1">
                <a:off x="-1779318" y="958484"/>
                <a:ext cx="228189" cy="700151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06EFCD27-474B-47D6-9598-72F526ACA948}"/>
                  </a:ext>
                </a:extLst>
              </p:cNvPr>
              <p:cNvCxnSpPr/>
              <p:nvPr/>
            </p:nvCxnSpPr>
            <p:spPr>
              <a:xfrm flipV="1">
                <a:off x="-2626281" y="315088"/>
                <a:ext cx="905103" cy="670966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FBD50F68-7C59-47CA-9391-73EFC8F57059}"/>
                  </a:ext>
                </a:extLst>
              </p:cNvPr>
              <p:cNvCxnSpPr>
                <a:endCxn id="108" idx="4"/>
              </p:cNvCxnSpPr>
              <p:nvPr/>
            </p:nvCxnSpPr>
            <p:spPr>
              <a:xfrm flipV="1">
                <a:off x="-2846508" y="1106704"/>
                <a:ext cx="177740" cy="653191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66034B4A-19E7-46C5-B7D7-6C9C128C5B9E}"/>
                  </a:ext>
                </a:extLst>
              </p:cNvPr>
              <p:cNvCxnSpPr>
                <a:endCxn id="103" idx="5"/>
              </p:cNvCxnSpPr>
              <p:nvPr/>
            </p:nvCxnSpPr>
            <p:spPr>
              <a:xfrm flipH="1" flipV="1">
                <a:off x="-3409753" y="525974"/>
                <a:ext cx="684453" cy="490242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E8EFA22F-9080-4088-8A26-F2F4D140A959}"/>
                  </a:ext>
                </a:extLst>
              </p:cNvPr>
              <p:cNvCxnSpPr/>
              <p:nvPr/>
            </p:nvCxnSpPr>
            <p:spPr>
              <a:xfrm flipV="1">
                <a:off x="-2965877" y="1903039"/>
                <a:ext cx="107698" cy="645330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E5EBE864-FB81-4FA9-B213-A751A79444F8}"/>
                  </a:ext>
                </a:extLst>
              </p:cNvPr>
              <p:cNvCxnSpPr>
                <a:endCxn id="105" idx="5"/>
              </p:cNvCxnSpPr>
              <p:nvPr/>
            </p:nvCxnSpPr>
            <p:spPr>
              <a:xfrm flipH="1" flipV="1">
                <a:off x="-1591748" y="316424"/>
                <a:ext cx="657823" cy="471045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E8A56696-077A-468E-BC23-D746B8CC87E7}"/>
                  </a:ext>
                </a:extLst>
              </p:cNvPr>
              <p:cNvCxnSpPr/>
              <p:nvPr/>
            </p:nvCxnSpPr>
            <p:spPr>
              <a:xfrm flipH="1" flipV="1">
                <a:off x="-1626104" y="351762"/>
                <a:ext cx="85045" cy="458959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43F42825-5C0B-4716-9BF2-7C1653D58C81}"/>
                  </a:ext>
                </a:extLst>
              </p:cNvPr>
              <p:cNvCxnSpPr/>
              <p:nvPr/>
            </p:nvCxnSpPr>
            <p:spPr>
              <a:xfrm flipV="1">
                <a:off x="-1617148" y="17256"/>
                <a:ext cx="204248" cy="188456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0DE54F5F-368F-458D-9272-8CE203E4A8A5}"/>
                  </a:ext>
                </a:extLst>
              </p:cNvPr>
              <p:cNvSpPr/>
              <p:nvPr/>
            </p:nvSpPr>
            <p:spPr>
              <a:xfrm>
                <a:off x="-1034208" y="1756679"/>
                <a:ext cx="119843" cy="119855"/>
              </a:xfrm>
              <a:prstGeom prst="ellipse">
                <a:avLst/>
              </a:prstGeom>
              <a:solidFill>
                <a:srgbClr val="CDBDC5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8E029620-C6D2-4F35-806C-F7C8EE63E4C8}"/>
                  </a:ext>
                </a:extLst>
              </p:cNvPr>
              <p:cNvCxnSpPr>
                <a:stCxn id="153" idx="0"/>
              </p:cNvCxnSpPr>
              <p:nvPr/>
            </p:nvCxnSpPr>
            <p:spPr>
              <a:xfrm flipV="1">
                <a:off x="-974530" y="818013"/>
                <a:ext cx="106030" cy="938252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7A6273D3-200F-40DB-811C-CBBFC38330BA}"/>
              </a:ext>
            </a:extLst>
          </p:cNvPr>
          <p:cNvCxnSpPr/>
          <p:nvPr/>
        </p:nvCxnSpPr>
        <p:spPr>
          <a:xfrm flipV="1">
            <a:off x="7389671" y="7206156"/>
            <a:ext cx="1079356" cy="939136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7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A8C66552-1BC3-463E-A65E-33E8D8C84B1D}"/>
              </a:ext>
            </a:extLst>
          </p:cNvPr>
          <p:cNvCxnSpPr/>
          <p:nvPr/>
        </p:nvCxnSpPr>
        <p:spPr>
          <a:xfrm flipV="1">
            <a:off x="7505485" y="6934950"/>
            <a:ext cx="608338" cy="529312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7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1193EB45-600B-464F-91B4-F6C9CC600CD9}"/>
              </a:ext>
            </a:extLst>
          </p:cNvPr>
          <p:cNvCxnSpPr/>
          <p:nvPr/>
        </p:nvCxnSpPr>
        <p:spPr>
          <a:xfrm flipV="1">
            <a:off x="13874567" y="2725724"/>
            <a:ext cx="1079356" cy="939136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7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9">
            <a:extLst>
              <a:ext uri="{FF2B5EF4-FFF2-40B4-BE49-F238E27FC236}">
                <a16:creationId xmlns:a16="http://schemas.microsoft.com/office/drawing/2014/main" id="{270886CA-1584-417B-A1AC-5B26557AF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3344" y="3755088"/>
            <a:ext cx="13160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银行</a:t>
            </a:r>
          </a:p>
        </p:txBody>
      </p:sp>
      <p:sp>
        <p:nvSpPr>
          <p:cNvPr id="159" name="文本框 10">
            <a:extLst>
              <a:ext uri="{FF2B5EF4-FFF2-40B4-BE49-F238E27FC236}">
                <a16:creationId xmlns:a16="http://schemas.microsoft.com/office/drawing/2014/main" id="{CCB71332-2E4B-4F5F-A7BE-CE11ED649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3106" y="5347350"/>
            <a:ext cx="3128963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在银行业用于客户意见挖掘、高端客户流失预警</a:t>
            </a:r>
          </a:p>
        </p:txBody>
      </p:sp>
      <p:sp>
        <p:nvSpPr>
          <p:cNvPr id="160" name="文本框 11">
            <a:extLst>
              <a:ext uri="{FF2B5EF4-FFF2-40B4-BE49-F238E27FC236}">
                <a16:creationId xmlns:a16="http://schemas.microsoft.com/office/drawing/2014/main" id="{53CA1ECD-61A1-4B5F-A78D-82A45FB74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744" y="3755088"/>
            <a:ext cx="1668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Arial" panose="020B0604020202020204" pitchFamily="34" charset="0"/>
              </a:rPr>
              <a:t>媒体</a:t>
            </a:r>
          </a:p>
        </p:txBody>
      </p:sp>
      <p:sp>
        <p:nvSpPr>
          <p:cNvPr id="161" name="文本框 12">
            <a:extLst>
              <a:ext uri="{FF2B5EF4-FFF2-40B4-BE49-F238E27FC236}">
                <a16:creationId xmlns:a16="http://schemas.microsoft.com/office/drawing/2014/main" id="{A44640C6-4993-4475-AE2E-F512A5F6B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9169" y="5347350"/>
            <a:ext cx="278288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Arial" panose="020B0604020202020204" pitchFamily="34" charset="0"/>
              </a:rPr>
              <a:t>在媒体行业用于热点分析、个性化内容推荐</a:t>
            </a:r>
          </a:p>
        </p:txBody>
      </p:sp>
      <p:sp>
        <p:nvSpPr>
          <p:cNvPr id="162" name="文本框 15">
            <a:extLst>
              <a:ext uri="{FF2B5EF4-FFF2-40B4-BE49-F238E27FC236}">
                <a16:creationId xmlns:a16="http://schemas.microsoft.com/office/drawing/2014/main" id="{AD99DD45-A68D-4D21-9974-F06463598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1331" y="3774138"/>
            <a:ext cx="12652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Arial" panose="020B0604020202020204" pitchFamily="34" charset="0"/>
              </a:rPr>
              <a:t>航空</a:t>
            </a:r>
          </a:p>
        </p:txBody>
      </p:sp>
      <p:sp>
        <p:nvSpPr>
          <p:cNvPr id="163" name="文本框 17">
            <a:extLst>
              <a:ext uri="{FF2B5EF4-FFF2-40B4-BE49-F238E27FC236}">
                <a16:creationId xmlns:a16="http://schemas.microsoft.com/office/drawing/2014/main" id="{7902C085-4775-48E6-9351-174B8A4D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97469" y="5490225"/>
            <a:ext cx="24542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Arial" panose="020B0604020202020204" pitchFamily="34" charset="0"/>
              </a:rPr>
              <a:t>在航空行业用于旅客识别、旅客画像</a:t>
            </a:r>
          </a:p>
        </p:txBody>
      </p:sp>
      <p:grpSp>
        <p:nvGrpSpPr>
          <p:cNvPr id="174" name="组合 198">
            <a:extLst>
              <a:ext uri="{FF2B5EF4-FFF2-40B4-BE49-F238E27FC236}">
                <a16:creationId xmlns:a16="http://schemas.microsoft.com/office/drawing/2014/main" id="{0DC360C1-CB18-42EE-ACFB-F46A1F3FF652}"/>
              </a:ext>
            </a:extLst>
          </p:cNvPr>
          <p:cNvGrpSpPr>
            <a:grpSpLocks/>
          </p:cNvGrpSpPr>
          <p:nvPr/>
        </p:nvGrpSpPr>
        <p:grpSpPr bwMode="auto">
          <a:xfrm rot="-3600000">
            <a:off x="9137422" y="7527498"/>
            <a:ext cx="2035175" cy="2036762"/>
            <a:chOff x="3246664" y="1107657"/>
            <a:chExt cx="2468336" cy="2468336"/>
          </a:xfrm>
        </p:grpSpPr>
        <p:sp>
          <p:nvSpPr>
            <p:cNvPr id="175" name="空心弧 174">
              <a:extLst>
                <a:ext uri="{FF2B5EF4-FFF2-40B4-BE49-F238E27FC236}">
                  <a16:creationId xmlns:a16="http://schemas.microsoft.com/office/drawing/2014/main" id="{3D5CB9CA-1A7D-4EA6-94ED-CBA8F6B91212}"/>
                </a:ext>
              </a:extLst>
            </p:cNvPr>
            <p:cNvSpPr/>
            <p:nvPr/>
          </p:nvSpPr>
          <p:spPr>
            <a:xfrm rot="10800000">
              <a:off x="3246664" y="1107657"/>
              <a:ext cx="2468336" cy="2468336"/>
            </a:xfrm>
            <a:prstGeom prst="blockArc">
              <a:avLst>
                <a:gd name="adj1" fmla="val 8499557"/>
                <a:gd name="adj2" fmla="val 18375636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空心弧 175">
              <a:extLst>
                <a:ext uri="{FF2B5EF4-FFF2-40B4-BE49-F238E27FC236}">
                  <a16:creationId xmlns:a16="http://schemas.microsoft.com/office/drawing/2014/main" id="{08993FAC-13D7-4847-9C86-9CF341CC7803}"/>
                </a:ext>
              </a:extLst>
            </p:cNvPr>
            <p:cNvSpPr/>
            <p:nvPr/>
          </p:nvSpPr>
          <p:spPr>
            <a:xfrm>
              <a:off x="3246664" y="1107657"/>
              <a:ext cx="2468336" cy="2468336"/>
            </a:xfrm>
            <a:prstGeom prst="blockArc">
              <a:avLst>
                <a:gd name="adj1" fmla="val 7964333"/>
                <a:gd name="adj2" fmla="val 18958571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7" name="组合 208">
            <a:extLst>
              <a:ext uri="{FF2B5EF4-FFF2-40B4-BE49-F238E27FC236}">
                <a16:creationId xmlns:a16="http://schemas.microsoft.com/office/drawing/2014/main" id="{073EE20A-1A37-43A3-84D6-202B1D0AF0E0}"/>
              </a:ext>
            </a:extLst>
          </p:cNvPr>
          <p:cNvGrpSpPr>
            <a:grpSpLocks/>
          </p:cNvGrpSpPr>
          <p:nvPr/>
        </p:nvGrpSpPr>
        <p:grpSpPr bwMode="auto">
          <a:xfrm rot="-3600000">
            <a:off x="13674497" y="7443361"/>
            <a:ext cx="2035175" cy="2036762"/>
            <a:chOff x="3246664" y="1107657"/>
            <a:chExt cx="2468336" cy="2468336"/>
          </a:xfrm>
        </p:grpSpPr>
        <p:sp>
          <p:nvSpPr>
            <p:cNvPr id="178" name="空心弧 177">
              <a:extLst>
                <a:ext uri="{FF2B5EF4-FFF2-40B4-BE49-F238E27FC236}">
                  <a16:creationId xmlns:a16="http://schemas.microsoft.com/office/drawing/2014/main" id="{B5D16728-EFBC-4910-B28F-E7BEC9481270}"/>
                </a:ext>
              </a:extLst>
            </p:cNvPr>
            <p:cNvSpPr/>
            <p:nvPr/>
          </p:nvSpPr>
          <p:spPr>
            <a:xfrm rot="10800000">
              <a:off x="3246664" y="1107657"/>
              <a:ext cx="2468336" cy="2468336"/>
            </a:xfrm>
            <a:prstGeom prst="blockArc">
              <a:avLst>
                <a:gd name="adj1" fmla="val 8499557"/>
                <a:gd name="adj2" fmla="val 18375636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空心弧 178">
              <a:extLst>
                <a:ext uri="{FF2B5EF4-FFF2-40B4-BE49-F238E27FC236}">
                  <a16:creationId xmlns:a16="http://schemas.microsoft.com/office/drawing/2014/main" id="{37B5587B-5E4F-4D5B-AEEB-5D2168AD2A48}"/>
                </a:ext>
              </a:extLst>
            </p:cNvPr>
            <p:cNvSpPr/>
            <p:nvPr/>
          </p:nvSpPr>
          <p:spPr>
            <a:xfrm>
              <a:off x="3246664" y="1107657"/>
              <a:ext cx="2468336" cy="2468336"/>
            </a:xfrm>
            <a:prstGeom prst="blockArc">
              <a:avLst>
                <a:gd name="adj1" fmla="val 7964333"/>
                <a:gd name="adj2" fmla="val 18958571"/>
                <a:gd name="adj3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1B296CCC-8A0B-453B-BC9D-B148CF4B2BFE}"/>
              </a:ext>
            </a:extLst>
          </p:cNvPr>
          <p:cNvCxnSpPr/>
          <p:nvPr/>
        </p:nvCxnSpPr>
        <p:spPr>
          <a:xfrm flipV="1">
            <a:off x="14571677" y="7021215"/>
            <a:ext cx="1079356" cy="939136"/>
          </a:xfrm>
          <a:prstGeom prst="line">
            <a:avLst/>
          </a:prstGeom>
          <a:ln w="15875">
            <a:gradFill>
              <a:gsLst>
                <a:gs pos="0">
                  <a:schemeClr val="bg1">
                    <a:alpha val="57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文本框 15">
            <a:extLst>
              <a:ext uri="{FF2B5EF4-FFF2-40B4-BE49-F238E27FC236}">
                <a16:creationId xmlns:a16="http://schemas.microsoft.com/office/drawing/2014/main" id="{B00089C5-20D7-4174-BD91-B458B24CC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6604" y="8015654"/>
            <a:ext cx="1265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rgbClr val="FFFFFF"/>
                </a:solidFill>
                <a:latin typeface="Arial" panose="020B0604020202020204" pitchFamily="34" charset="0"/>
              </a:rPr>
              <a:t>航空</a:t>
            </a:r>
          </a:p>
        </p:txBody>
      </p:sp>
      <p:sp>
        <p:nvSpPr>
          <p:cNvPr id="182" name="文本框 17">
            <a:extLst>
              <a:ext uri="{FF2B5EF4-FFF2-40B4-BE49-F238E27FC236}">
                <a16:creationId xmlns:a16="http://schemas.microsoft.com/office/drawing/2014/main" id="{10EC55BC-E130-40F7-9B37-238951FF1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5441" y="9788891"/>
            <a:ext cx="2597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FFFF"/>
                </a:solidFill>
                <a:latin typeface="Arial" panose="020B0604020202020204" pitchFamily="34" charset="0"/>
              </a:rPr>
              <a:t>航空业的机票价格监测</a:t>
            </a:r>
          </a:p>
        </p:txBody>
      </p:sp>
      <p:sp>
        <p:nvSpPr>
          <p:cNvPr id="183" name="文本框 3">
            <a:extLst>
              <a:ext uri="{FF2B5EF4-FFF2-40B4-BE49-F238E27FC236}">
                <a16:creationId xmlns:a16="http://schemas.microsoft.com/office/drawing/2014/main" id="{0BE82A38-3753-4DFC-8EFC-1647D2C2A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3504" y="8125191"/>
            <a:ext cx="1377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Arial" panose="020B0604020202020204" pitchFamily="34" charset="0"/>
              </a:rPr>
              <a:t>金融</a:t>
            </a:r>
          </a:p>
        </p:txBody>
      </p:sp>
      <p:sp>
        <p:nvSpPr>
          <p:cNvPr id="184" name="文本框 5">
            <a:extLst>
              <a:ext uri="{FF2B5EF4-FFF2-40B4-BE49-F238E27FC236}">
                <a16:creationId xmlns:a16="http://schemas.microsoft.com/office/drawing/2014/main" id="{88EBC621-C1DB-4746-97D5-158B72DA1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0091" y="9782541"/>
            <a:ext cx="2952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金融行业的防欺诈</a:t>
            </a: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E4F033B9-A41D-4705-941C-C0859CC97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713" y="2592924"/>
            <a:ext cx="4989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组织高效运营与风险管控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48000000">
                                      <p:cBhvr>
                                        <p:cTn id="2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1" presetClass="exit" presetSubtype="2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-48000000">
                                      <p:cBhvr>
                                        <p:cTn id="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1" presetClass="exit" presetSubtype="2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-43200000">
                                      <p:cBhvr>
                                        <p:cTn id="3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1" presetClass="exit" presetSubtype="2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3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3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1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-48000000">
                                      <p:cBhvr>
                                        <p:cTn id="71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1" presetClass="exit" presetSubtype="2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1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-43200000">
                                      <p:cBhvr>
                                        <p:cTn id="79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21" presetClass="exit" presetSubtype="2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8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3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6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pt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76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2390774" y="387350"/>
            <a:ext cx="3506693" cy="800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z="4000" b="1">
                <a:solidFill>
                  <a:srgbClr val="FFF8F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客户案例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ED86BD-C5B7-44A7-8E9C-A609398C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355" y="666922"/>
            <a:ext cx="11152675" cy="1271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gss2.bdstatic.com/-fo3dSag_xI4khGkpoWK1HF6hhy/baike/c0%3Dbaike80%2C5%2C5%2C80%2C26/sign=d0e650b3fc246b606f03ba268a917129/838ba61ea8d3fd1f2fdbacda3a4e251f94ca5f7b.jpg">
            <a:extLst>
              <a:ext uri="{FF2B5EF4-FFF2-40B4-BE49-F238E27FC236}">
                <a16:creationId xmlns:a16="http://schemas.microsoft.com/office/drawing/2014/main" id="{7FFE5A8A-12C3-4DB7-903D-E5430997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78" y="1994239"/>
            <a:ext cx="6172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227">
            <a:extLst>
              <a:ext uri="{FF2B5EF4-FFF2-40B4-BE49-F238E27FC236}">
                <a16:creationId xmlns:a16="http://schemas.microsoft.com/office/drawing/2014/main" id="{5CAB1578-A229-40EC-8A76-8160D50EF740}"/>
              </a:ext>
            </a:extLst>
          </p:cNvPr>
          <p:cNvSpPr/>
          <p:nvPr/>
        </p:nvSpPr>
        <p:spPr>
          <a:xfrm>
            <a:off x="2598871" y="7584506"/>
            <a:ext cx="4447538" cy="4447538"/>
          </a:xfrm>
          <a:prstGeom prst="ellipse">
            <a:avLst/>
          </a:prstGeom>
          <a:ln w="76200">
            <a:solidFill>
              <a:srgbClr val="FFFFFF"/>
            </a:solidFill>
          </a:ln>
        </p:spPr>
        <p:txBody>
          <a:bodyPr lIns="91436" tIns="91436" rIns="91436" bIns="91436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Shape 228">
            <a:extLst>
              <a:ext uri="{FF2B5EF4-FFF2-40B4-BE49-F238E27FC236}">
                <a16:creationId xmlns:a16="http://schemas.microsoft.com/office/drawing/2014/main" id="{BD4B54FC-634C-4F10-817B-567E9D1E1800}"/>
              </a:ext>
            </a:extLst>
          </p:cNvPr>
          <p:cNvSpPr/>
          <p:nvPr/>
        </p:nvSpPr>
        <p:spPr>
          <a:xfrm>
            <a:off x="2599000" y="8195603"/>
            <a:ext cx="4447537" cy="35086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>
            <a:lvl1pPr>
              <a:defRPr sz="8300" b="1">
                <a:solidFill>
                  <a:srgbClr val="25DF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7200" dirty="0"/>
              <a:t>共享单车大数据指挥平台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73278567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A000120141119A01PPBG">
  <a:themeElements>
    <a:clrScheme name="A000120141119A01PPBG">
      <a:dk1>
        <a:srgbClr val="777777"/>
      </a:dk1>
      <a:lt1>
        <a:srgbClr val="FFFFFF"/>
      </a:lt1>
      <a:dk2>
        <a:srgbClr val="A7A7A7"/>
      </a:dk2>
      <a:lt2>
        <a:srgbClr val="535353"/>
      </a:lt2>
      <a:accent1>
        <a:srgbClr val="76AA30"/>
      </a:accent1>
      <a:accent2>
        <a:srgbClr val="BED15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A000120141119A01PPBG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A000120141119A01PPB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6" tIns="91436" rIns="91436" bIns="91436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7777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6" tIns="91436" rIns="91436" bIns="91436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7777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000120141119A01PPBG">
  <a:themeElements>
    <a:clrScheme name="A000120141119A01PPB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AA30"/>
      </a:accent1>
      <a:accent2>
        <a:srgbClr val="BED15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A000120141119A01PPBG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A000120141119A01PPB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6" tIns="91436" rIns="91436" bIns="91436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7777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6" tIns="91436" rIns="91436" bIns="91436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77777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438</Words>
  <Application>Microsoft Office PowerPoint</Application>
  <PresentationFormat>自定义</PresentationFormat>
  <Paragraphs>111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Helvetica Neue</vt:lpstr>
      <vt:lpstr>Microsoft YaHei</vt:lpstr>
      <vt:lpstr>Microsoft YaHei</vt:lpstr>
      <vt:lpstr>Arial</vt:lpstr>
      <vt:lpstr>Calibri</vt:lpstr>
      <vt:lpstr>Helvetica</vt:lpstr>
      <vt:lpstr>Times New Roman</vt:lpstr>
      <vt:lpstr>Wingdings</vt:lpstr>
      <vt:lpstr>A000120141119A01PPBG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静逸 王</cp:lastModifiedBy>
  <cp:revision>70</cp:revision>
  <dcterms:modified xsi:type="dcterms:W3CDTF">2019-07-25T02:33:15Z</dcterms:modified>
</cp:coreProperties>
</file>